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6"/>
  </p:notesMasterIdLst>
  <p:sldIdLst>
    <p:sldId id="256" r:id="rId2"/>
    <p:sldId id="298" r:id="rId3"/>
    <p:sldId id="364" r:id="rId4"/>
    <p:sldId id="365" r:id="rId5"/>
    <p:sldId id="366" r:id="rId6"/>
    <p:sldId id="367" r:id="rId7"/>
    <p:sldId id="369" r:id="rId8"/>
    <p:sldId id="368" r:id="rId9"/>
    <p:sldId id="387" r:id="rId10"/>
    <p:sldId id="420" r:id="rId11"/>
    <p:sldId id="421" r:id="rId12"/>
    <p:sldId id="397" r:id="rId13"/>
    <p:sldId id="388" r:id="rId14"/>
    <p:sldId id="422" r:id="rId15"/>
    <p:sldId id="389" r:id="rId16"/>
    <p:sldId id="390" r:id="rId17"/>
    <p:sldId id="423" r:id="rId18"/>
    <p:sldId id="391" r:id="rId19"/>
    <p:sldId id="392" r:id="rId20"/>
    <p:sldId id="393" r:id="rId21"/>
    <p:sldId id="394" r:id="rId22"/>
    <p:sldId id="395" r:id="rId23"/>
    <p:sldId id="396" r:id="rId24"/>
    <p:sldId id="379" r:id="rId25"/>
    <p:sldId id="380" r:id="rId26"/>
    <p:sldId id="398" r:id="rId27"/>
    <p:sldId id="381" r:id="rId28"/>
    <p:sldId id="424" r:id="rId29"/>
    <p:sldId id="382" r:id="rId30"/>
    <p:sldId id="399" r:id="rId31"/>
    <p:sldId id="383" r:id="rId32"/>
    <p:sldId id="400" r:id="rId33"/>
    <p:sldId id="384" r:id="rId34"/>
    <p:sldId id="401" r:id="rId35"/>
    <p:sldId id="385" r:id="rId36"/>
    <p:sldId id="402" r:id="rId37"/>
    <p:sldId id="403" r:id="rId38"/>
    <p:sldId id="404" r:id="rId39"/>
    <p:sldId id="405" r:id="rId40"/>
    <p:sldId id="406" r:id="rId41"/>
    <p:sldId id="407" r:id="rId42"/>
    <p:sldId id="409" r:id="rId43"/>
    <p:sldId id="410" r:id="rId44"/>
    <p:sldId id="386" r:id="rId45"/>
    <p:sldId id="414" r:id="rId46"/>
    <p:sldId id="417" r:id="rId47"/>
    <p:sldId id="418" r:id="rId48"/>
    <p:sldId id="411" r:id="rId49"/>
    <p:sldId id="412" r:id="rId50"/>
    <p:sldId id="413" r:id="rId51"/>
    <p:sldId id="415" r:id="rId52"/>
    <p:sldId id="416" r:id="rId53"/>
    <p:sldId id="419" r:id="rId54"/>
    <p:sldId id="408" r:id="rId55"/>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56" autoAdjust="0"/>
    <p:restoredTop sz="82338" autoAdjust="0"/>
  </p:normalViewPr>
  <p:slideViewPr>
    <p:cSldViewPr snapToGrid="0">
      <p:cViewPr varScale="1">
        <p:scale>
          <a:sx n="60" d="100"/>
          <a:sy n="60" d="100"/>
        </p:scale>
        <p:origin x="894" y="7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5F92DA-2DB4-488C-88A3-F10B434E55AB}" type="doc">
      <dgm:prSet loTypeId="urn:microsoft.com/office/officeart/2005/8/layout/pyramid1" loCatId="pyramid" qsTypeId="urn:microsoft.com/office/officeart/2005/8/quickstyle/simple5" qsCatId="simple" csTypeId="urn:microsoft.com/office/officeart/2005/8/colors/colorful4" csCatId="colorful" phldr="1"/>
      <dgm:spPr/>
    </dgm:pt>
    <dgm:pt modelId="{9E6A5A5A-C772-4123-80BC-74C7E16AC91C}">
      <dgm:prSet phldrT="[Text]"/>
      <dgm:spPr/>
      <dgm:t>
        <a:bodyPr/>
        <a:lstStyle/>
        <a:p>
          <a:r>
            <a:rPr lang="pt-BR" b="1" dirty="0"/>
            <a:t>Finalização</a:t>
          </a:r>
          <a:r>
            <a:rPr lang="pt-BR" dirty="0"/>
            <a:t/>
          </a:r>
          <a:br>
            <a:rPr lang="pt-BR" dirty="0"/>
          </a:br>
          <a:r>
            <a:rPr lang="pt-BR" dirty="0"/>
            <a:t>plano de arquivamento</a:t>
          </a:r>
        </a:p>
      </dgm:t>
    </dgm:pt>
    <dgm:pt modelId="{52EB0886-8F1B-4050-ADDA-5F6A961BBB18}" type="parTrans" cxnId="{10C30B0C-7A69-4F06-9107-40E870CA9526}">
      <dgm:prSet/>
      <dgm:spPr/>
      <dgm:t>
        <a:bodyPr/>
        <a:lstStyle/>
        <a:p>
          <a:endParaRPr lang="pt-BR"/>
        </a:p>
      </dgm:t>
    </dgm:pt>
    <dgm:pt modelId="{95502FBC-604B-44F5-B6DA-7FD9F34083EA}" type="sibTrans" cxnId="{10C30B0C-7A69-4F06-9107-40E870CA9526}">
      <dgm:prSet/>
      <dgm:spPr/>
      <dgm:t>
        <a:bodyPr/>
        <a:lstStyle/>
        <a:p>
          <a:endParaRPr lang="pt-BR"/>
        </a:p>
      </dgm:t>
    </dgm:pt>
    <dgm:pt modelId="{6B73464A-899D-4430-9C11-0DEF1C86DFA1}">
      <dgm:prSet phldrT="[Text]"/>
      <dgm:spPr/>
      <dgm:t>
        <a:bodyPr/>
        <a:lstStyle/>
        <a:p>
          <a:r>
            <a:rPr lang="pt-BR" b="1" dirty="0"/>
            <a:t>Produção</a:t>
          </a:r>
          <a:r>
            <a:rPr lang="pt-BR" dirty="0"/>
            <a:t/>
          </a:r>
          <a:br>
            <a:rPr lang="pt-BR" dirty="0"/>
          </a:br>
          <a:r>
            <a:rPr lang="pt-BR" dirty="0"/>
            <a:t>implementação do plano; rastreamento do progresso; e avaliação de risco</a:t>
          </a:r>
        </a:p>
      </dgm:t>
    </dgm:pt>
    <dgm:pt modelId="{3AD7ACB1-6B20-429C-AA42-E208605A42DD}" type="parTrans" cxnId="{EF25A574-6DAB-46C6-A6CB-608542491ED8}">
      <dgm:prSet/>
      <dgm:spPr/>
      <dgm:t>
        <a:bodyPr/>
        <a:lstStyle/>
        <a:p>
          <a:endParaRPr lang="pt-BR"/>
        </a:p>
      </dgm:t>
    </dgm:pt>
    <dgm:pt modelId="{C7AE54D2-2839-44DB-BF6D-570626EB51BD}" type="sibTrans" cxnId="{EF25A574-6DAB-46C6-A6CB-608542491ED8}">
      <dgm:prSet/>
      <dgm:spPr/>
      <dgm:t>
        <a:bodyPr/>
        <a:lstStyle/>
        <a:p>
          <a:endParaRPr lang="pt-BR"/>
        </a:p>
      </dgm:t>
    </dgm:pt>
    <dgm:pt modelId="{70FB0BA3-67A9-42E0-94D8-2C0DE4DBA9CE}">
      <dgm:prSet phldrT="[Text]"/>
      <dgm:spPr/>
      <dgm:t>
        <a:bodyPr/>
        <a:lstStyle/>
        <a:p>
          <a:r>
            <a:rPr lang="pt-BR" b="1" dirty="0"/>
            <a:t>Pré-produção</a:t>
          </a:r>
          <a:r>
            <a:rPr lang="pt-BR" dirty="0"/>
            <a:t/>
          </a:r>
          <a:br>
            <a:rPr lang="pt-BR" dirty="0"/>
          </a:br>
          <a:r>
            <a:rPr lang="pt-BR" dirty="0"/>
            <a:t>conceito; requisitos do projeto; planejamento do projeto; e avaliação de risco</a:t>
          </a:r>
        </a:p>
      </dgm:t>
    </dgm:pt>
    <dgm:pt modelId="{C2544005-649E-47A6-B4A2-7AC35B083BD6}" type="parTrans" cxnId="{CEA98319-9F61-4551-AFCF-02445EAA7D09}">
      <dgm:prSet/>
      <dgm:spPr/>
      <dgm:t>
        <a:bodyPr/>
        <a:lstStyle/>
        <a:p>
          <a:endParaRPr lang="pt-BR"/>
        </a:p>
      </dgm:t>
    </dgm:pt>
    <dgm:pt modelId="{694662A4-D97E-48AD-83DD-4BCD04796B19}" type="sibTrans" cxnId="{CEA98319-9F61-4551-AFCF-02445EAA7D09}">
      <dgm:prSet/>
      <dgm:spPr/>
      <dgm:t>
        <a:bodyPr/>
        <a:lstStyle/>
        <a:p>
          <a:endParaRPr lang="pt-BR"/>
        </a:p>
      </dgm:t>
    </dgm:pt>
    <dgm:pt modelId="{BFEBB702-5923-4655-B484-4E237E53F1AB}">
      <dgm:prSet phldrT="[Text]"/>
      <dgm:spPr/>
      <dgm:t>
        <a:bodyPr/>
        <a:lstStyle/>
        <a:p>
          <a:r>
            <a:rPr lang="pt-BR" b="1" dirty="0"/>
            <a:t>Testes</a:t>
          </a:r>
          <a:r>
            <a:rPr lang="pt-BR" dirty="0"/>
            <a:t/>
          </a:r>
          <a:br>
            <a:rPr lang="pt-BR" dirty="0"/>
          </a:br>
          <a:r>
            <a:rPr lang="pt-BR" dirty="0"/>
            <a:t>validação do plano e</a:t>
          </a:r>
          <a:br>
            <a:rPr lang="pt-BR" dirty="0"/>
          </a:br>
          <a:r>
            <a:rPr lang="pt-BR" dirty="0"/>
            <a:t>liberação do código</a:t>
          </a:r>
        </a:p>
      </dgm:t>
    </dgm:pt>
    <dgm:pt modelId="{FA897539-C107-4272-9E15-8D72C324FF3E}" type="parTrans" cxnId="{ADB31919-39DE-4F1F-8FE2-8A368E6F68C2}">
      <dgm:prSet/>
      <dgm:spPr/>
      <dgm:t>
        <a:bodyPr/>
        <a:lstStyle/>
        <a:p>
          <a:endParaRPr lang="pt-BR"/>
        </a:p>
      </dgm:t>
    </dgm:pt>
    <dgm:pt modelId="{D4501412-03E9-457B-A4F5-0E9F39F120FB}" type="sibTrans" cxnId="{ADB31919-39DE-4F1F-8FE2-8A368E6F68C2}">
      <dgm:prSet/>
      <dgm:spPr/>
      <dgm:t>
        <a:bodyPr/>
        <a:lstStyle/>
        <a:p>
          <a:endParaRPr lang="pt-BR"/>
        </a:p>
      </dgm:t>
    </dgm:pt>
    <dgm:pt modelId="{012A5215-919C-4DC4-96FB-BB2CBA6D0D89}" type="pres">
      <dgm:prSet presAssocID="{825F92DA-2DB4-488C-88A3-F10B434E55AB}" presName="Name0" presStyleCnt="0">
        <dgm:presLayoutVars>
          <dgm:dir/>
          <dgm:animLvl val="lvl"/>
          <dgm:resizeHandles val="exact"/>
        </dgm:presLayoutVars>
      </dgm:prSet>
      <dgm:spPr/>
    </dgm:pt>
    <dgm:pt modelId="{F4518AEF-1275-4FC3-BF67-20C6DA5FFFDD}" type="pres">
      <dgm:prSet presAssocID="{9E6A5A5A-C772-4123-80BC-74C7E16AC91C}" presName="Name8" presStyleCnt="0"/>
      <dgm:spPr/>
    </dgm:pt>
    <dgm:pt modelId="{BBFE02C4-35B4-45C0-AEF8-2784A494EC20}" type="pres">
      <dgm:prSet presAssocID="{9E6A5A5A-C772-4123-80BC-74C7E16AC91C}" presName="level" presStyleLbl="node1" presStyleIdx="0" presStyleCnt="4">
        <dgm:presLayoutVars>
          <dgm:chMax val="1"/>
          <dgm:bulletEnabled val="1"/>
        </dgm:presLayoutVars>
      </dgm:prSet>
      <dgm:spPr/>
      <dgm:t>
        <a:bodyPr/>
        <a:lstStyle/>
        <a:p>
          <a:endParaRPr lang="pt-BR"/>
        </a:p>
      </dgm:t>
    </dgm:pt>
    <dgm:pt modelId="{0957D78B-70A9-40EF-A4B6-A7A232C4A45B}" type="pres">
      <dgm:prSet presAssocID="{9E6A5A5A-C772-4123-80BC-74C7E16AC91C}" presName="levelTx" presStyleLbl="revTx" presStyleIdx="0" presStyleCnt="0">
        <dgm:presLayoutVars>
          <dgm:chMax val="1"/>
          <dgm:bulletEnabled val="1"/>
        </dgm:presLayoutVars>
      </dgm:prSet>
      <dgm:spPr/>
      <dgm:t>
        <a:bodyPr/>
        <a:lstStyle/>
        <a:p>
          <a:endParaRPr lang="pt-BR"/>
        </a:p>
      </dgm:t>
    </dgm:pt>
    <dgm:pt modelId="{2B4769CB-EBB6-4F85-BE9B-6450B32D11FD}" type="pres">
      <dgm:prSet presAssocID="{BFEBB702-5923-4655-B484-4E237E53F1AB}" presName="Name8" presStyleCnt="0"/>
      <dgm:spPr/>
    </dgm:pt>
    <dgm:pt modelId="{E99B3FF5-8A2A-4EB3-9AAE-EA4A1FC1C0B1}" type="pres">
      <dgm:prSet presAssocID="{BFEBB702-5923-4655-B484-4E237E53F1AB}" presName="level" presStyleLbl="node1" presStyleIdx="1" presStyleCnt="4">
        <dgm:presLayoutVars>
          <dgm:chMax val="1"/>
          <dgm:bulletEnabled val="1"/>
        </dgm:presLayoutVars>
      </dgm:prSet>
      <dgm:spPr/>
      <dgm:t>
        <a:bodyPr/>
        <a:lstStyle/>
        <a:p>
          <a:endParaRPr lang="pt-BR"/>
        </a:p>
      </dgm:t>
    </dgm:pt>
    <dgm:pt modelId="{715DC7B3-AFD7-49CA-8AEC-092EF75C0C3C}" type="pres">
      <dgm:prSet presAssocID="{BFEBB702-5923-4655-B484-4E237E53F1AB}" presName="levelTx" presStyleLbl="revTx" presStyleIdx="0" presStyleCnt="0">
        <dgm:presLayoutVars>
          <dgm:chMax val="1"/>
          <dgm:bulletEnabled val="1"/>
        </dgm:presLayoutVars>
      </dgm:prSet>
      <dgm:spPr/>
      <dgm:t>
        <a:bodyPr/>
        <a:lstStyle/>
        <a:p>
          <a:endParaRPr lang="pt-BR"/>
        </a:p>
      </dgm:t>
    </dgm:pt>
    <dgm:pt modelId="{FD5604EC-2936-4587-B8B9-AD270789A673}" type="pres">
      <dgm:prSet presAssocID="{6B73464A-899D-4430-9C11-0DEF1C86DFA1}" presName="Name8" presStyleCnt="0"/>
      <dgm:spPr/>
    </dgm:pt>
    <dgm:pt modelId="{2E6D1C50-B6B7-44F4-8F74-58026CDBB0D7}" type="pres">
      <dgm:prSet presAssocID="{6B73464A-899D-4430-9C11-0DEF1C86DFA1}" presName="level" presStyleLbl="node1" presStyleIdx="2" presStyleCnt="4">
        <dgm:presLayoutVars>
          <dgm:chMax val="1"/>
          <dgm:bulletEnabled val="1"/>
        </dgm:presLayoutVars>
      </dgm:prSet>
      <dgm:spPr/>
      <dgm:t>
        <a:bodyPr/>
        <a:lstStyle/>
        <a:p>
          <a:endParaRPr lang="pt-BR"/>
        </a:p>
      </dgm:t>
    </dgm:pt>
    <dgm:pt modelId="{2C688611-1494-428C-A4B8-627525B801CC}" type="pres">
      <dgm:prSet presAssocID="{6B73464A-899D-4430-9C11-0DEF1C86DFA1}" presName="levelTx" presStyleLbl="revTx" presStyleIdx="0" presStyleCnt="0">
        <dgm:presLayoutVars>
          <dgm:chMax val="1"/>
          <dgm:bulletEnabled val="1"/>
        </dgm:presLayoutVars>
      </dgm:prSet>
      <dgm:spPr/>
      <dgm:t>
        <a:bodyPr/>
        <a:lstStyle/>
        <a:p>
          <a:endParaRPr lang="pt-BR"/>
        </a:p>
      </dgm:t>
    </dgm:pt>
    <dgm:pt modelId="{6FBAAEFC-B7C5-4D82-93AC-842B6A82A6EB}" type="pres">
      <dgm:prSet presAssocID="{70FB0BA3-67A9-42E0-94D8-2C0DE4DBA9CE}" presName="Name8" presStyleCnt="0"/>
      <dgm:spPr/>
    </dgm:pt>
    <dgm:pt modelId="{35273E9D-A298-4796-A2B6-BD5D6D481F4C}" type="pres">
      <dgm:prSet presAssocID="{70FB0BA3-67A9-42E0-94D8-2C0DE4DBA9CE}" presName="level" presStyleLbl="node1" presStyleIdx="3" presStyleCnt="4">
        <dgm:presLayoutVars>
          <dgm:chMax val="1"/>
          <dgm:bulletEnabled val="1"/>
        </dgm:presLayoutVars>
      </dgm:prSet>
      <dgm:spPr/>
      <dgm:t>
        <a:bodyPr/>
        <a:lstStyle/>
        <a:p>
          <a:endParaRPr lang="pt-BR"/>
        </a:p>
      </dgm:t>
    </dgm:pt>
    <dgm:pt modelId="{8B9E6F29-9FEA-4BB0-8968-96F134FED594}" type="pres">
      <dgm:prSet presAssocID="{70FB0BA3-67A9-42E0-94D8-2C0DE4DBA9CE}" presName="levelTx" presStyleLbl="revTx" presStyleIdx="0" presStyleCnt="0">
        <dgm:presLayoutVars>
          <dgm:chMax val="1"/>
          <dgm:bulletEnabled val="1"/>
        </dgm:presLayoutVars>
      </dgm:prSet>
      <dgm:spPr/>
      <dgm:t>
        <a:bodyPr/>
        <a:lstStyle/>
        <a:p>
          <a:endParaRPr lang="pt-BR"/>
        </a:p>
      </dgm:t>
    </dgm:pt>
  </dgm:ptLst>
  <dgm:cxnLst>
    <dgm:cxn modelId="{EF25A574-6DAB-46C6-A6CB-608542491ED8}" srcId="{825F92DA-2DB4-488C-88A3-F10B434E55AB}" destId="{6B73464A-899D-4430-9C11-0DEF1C86DFA1}" srcOrd="2" destOrd="0" parTransId="{3AD7ACB1-6B20-429C-AA42-E208605A42DD}" sibTransId="{C7AE54D2-2839-44DB-BF6D-570626EB51BD}"/>
    <dgm:cxn modelId="{DB9B8F57-0F06-4262-AAC2-D1A683E35AFD}" type="presOf" srcId="{9E6A5A5A-C772-4123-80BC-74C7E16AC91C}" destId="{0957D78B-70A9-40EF-A4B6-A7A232C4A45B}" srcOrd="1" destOrd="0" presId="urn:microsoft.com/office/officeart/2005/8/layout/pyramid1"/>
    <dgm:cxn modelId="{F4068FF3-F08B-4A97-9E75-8B5F9BFD4EF9}" type="presOf" srcId="{BFEBB702-5923-4655-B484-4E237E53F1AB}" destId="{E99B3FF5-8A2A-4EB3-9AAE-EA4A1FC1C0B1}" srcOrd="0" destOrd="0" presId="urn:microsoft.com/office/officeart/2005/8/layout/pyramid1"/>
    <dgm:cxn modelId="{FBFC45F4-2131-444B-98CD-C1408BEA1BAD}" type="presOf" srcId="{6B73464A-899D-4430-9C11-0DEF1C86DFA1}" destId="{2C688611-1494-428C-A4B8-627525B801CC}" srcOrd="1" destOrd="0" presId="urn:microsoft.com/office/officeart/2005/8/layout/pyramid1"/>
    <dgm:cxn modelId="{B35C4D99-1348-4998-8A88-E7706132BBF5}" type="presOf" srcId="{BFEBB702-5923-4655-B484-4E237E53F1AB}" destId="{715DC7B3-AFD7-49CA-8AEC-092EF75C0C3C}" srcOrd="1" destOrd="0" presId="urn:microsoft.com/office/officeart/2005/8/layout/pyramid1"/>
    <dgm:cxn modelId="{482C54EC-D043-4FE4-9D21-6B2D3C5F4368}" type="presOf" srcId="{9E6A5A5A-C772-4123-80BC-74C7E16AC91C}" destId="{BBFE02C4-35B4-45C0-AEF8-2784A494EC20}" srcOrd="0" destOrd="0" presId="urn:microsoft.com/office/officeart/2005/8/layout/pyramid1"/>
    <dgm:cxn modelId="{1D39698C-F388-4F01-8E1E-1EB10143D4EE}" type="presOf" srcId="{6B73464A-899D-4430-9C11-0DEF1C86DFA1}" destId="{2E6D1C50-B6B7-44F4-8F74-58026CDBB0D7}" srcOrd="0" destOrd="0" presId="urn:microsoft.com/office/officeart/2005/8/layout/pyramid1"/>
    <dgm:cxn modelId="{C6BDE890-A4C7-4184-893B-33662C8645F1}" type="presOf" srcId="{70FB0BA3-67A9-42E0-94D8-2C0DE4DBA9CE}" destId="{8B9E6F29-9FEA-4BB0-8968-96F134FED594}" srcOrd="1" destOrd="0" presId="urn:microsoft.com/office/officeart/2005/8/layout/pyramid1"/>
    <dgm:cxn modelId="{026DA5EE-4CFE-4231-B047-66B890F4B737}" type="presOf" srcId="{70FB0BA3-67A9-42E0-94D8-2C0DE4DBA9CE}" destId="{35273E9D-A298-4796-A2B6-BD5D6D481F4C}" srcOrd="0" destOrd="0" presId="urn:microsoft.com/office/officeart/2005/8/layout/pyramid1"/>
    <dgm:cxn modelId="{CEA98319-9F61-4551-AFCF-02445EAA7D09}" srcId="{825F92DA-2DB4-488C-88A3-F10B434E55AB}" destId="{70FB0BA3-67A9-42E0-94D8-2C0DE4DBA9CE}" srcOrd="3" destOrd="0" parTransId="{C2544005-649E-47A6-B4A2-7AC35B083BD6}" sibTransId="{694662A4-D97E-48AD-83DD-4BCD04796B19}"/>
    <dgm:cxn modelId="{ADB31919-39DE-4F1F-8FE2-8A368E6F68C2}" srcId="{825F92DA-2DB4-488C-88A3-F10B434E55AB}" destId="{BFEBB702-5923-4655-B484-4E237E53F1AB}" srcOrd="1" destOrd="0" parTransId="{FA897539-C107-4272-9E15-8D72C324FF3E}" sibTransId="{D4501412-03E9-457B-A4F5-0E9F39F120FB}"/>
    <dgm:cxn modelId="{10C30B0C-7A69-4F06-9107-40E870CA9526}" srcId="{825F92DA-2DB4-488C-88A3-F10B434E55AB}" destId="{9E6A5A5A-C772-4123-80BC-74C7E16AC91C}" srcOrd="0" destOrd="0" parTransId="{52EB0886-8F1B-4050-ADDA-5F6A961BBB18}" sibTransId="{95502FBC-604B-44F5-B6DA-7FD9F34083EA}"/>
    <dgm:cxn modelId="{810B1680-7C9F-4419-960D-C3A7ED719939}" type="presOf" srcId="{825F92DA-2DB4-488C-88A3-F10B434E55AB}" destId="{012A5215-919C-4DC4-96FB-BB2CBA6D0D89}" srcOrd="0" destOrd="0" presId="urn:microsoft.com/office/officeart/2005/8/layout/pyramid1"/>
    <dgm:cxn modelId="{E845D4B1-958F-43FB-88D0-93C490EE293C}" type="presParOf" srcId="{012A5215-919C-4DC4-96FB-BB2CBA6D0D89}" destId="{F4518AEF-1275-4FC3-BF67-20C6DA5FFFDD}" srcOrd="0" destOrd="0" presId="urn:microsoft.com/office/officeart/2005/8/layout/pyramid1"/>
    <dgm:cxn modelId="{04E79E1B-339A-4818-B172-4A7783F78AB8}" type="presParOf" srcId="{F4518AEF-1275-4FC3-BF67-20C6DA5FFFDD}" destId="{BBFE02C4-35B4-45C0-AEF8-2784A494EC20}" srcOrd="0" destOrd="0" presId="urn:microsoft.com/office/officeart/2005/8/layout/pyramid1"/>
    <dgm:cxn modelId="{1D943B15-B39E-4738-815D-466323EBEDE0}" type="presParOf" srcId="{F4518AEF-1275-4FC3-BF67-20C6DA5FFFDD}" destId="{0957D78B-70A9-40EF-A4B6-A7A232C4A45B}" srcOrd="1" destOrd="0" presId="urn:microsoft.com/office/officeart/2005/8/layout/pyramid1"/>
    <dgm:cxn modelId="{A96ECD5D-1BAA-4654-A51F-CE178A2D789B}" type="presParOf" srcId="{012A5215-919C-4DC4-96FB-BB2CBA6D0D89}" destId="{2B4769CB-EBB6-4F85-BE9B-6450B32D11FD}" srcOrd="1" destOrd="0" presId="urn:microsoft.com/office/officeart/2005/8/layout/pyramid1"/>
    <dgm:cxn modelId="{54B8A304-8B5F-4B1E-819D-D396E34E3EA2}" type="presParOf" srcId="{2B4769CB-EBB6-4F85-BE9B-6450B32D11FD}" destId="{E99B3FF5-8A2A-4EB3-9AAE-EA4A1FC1C0B1}" srcOrd="0" destOrd="0" presId="urn:microsoft.com/office/officeart/2005/8/layout/pyramid1"/>
    <dgm:cxn modelId="{CFE00E30-A660-48F2-BE35-C5827F0D0339}" type="presParOf" srcId="{2B4769CB-EBB6-4F85-BE9B-6450B32D11FD}" destId="{715DC7B3-AFD7-49CA-8AEC-092EF75C0C3C}" srcOrd="1" destOrd="0" presId="urn:microsoft.com/office/officeart/2005/8/layout/pyramid1"/>
    <dgm:cxn modelId="{971AD349-9E73-4CFF-8225-1BBC499979B3}" type="presParOf" srcId="{012A5215-919C-4DC4-96FB-BB2CBA6D0D89}" destId="{FD5604EC-2936-4587-B8B9-AD270789A673}" srcOrd="2" destOrd="0" presId="urn:microsoft.com/office/officeart/2005/8/layout/pyramid1"/>
    <dgm:cxn modelId="{5E64E2EA-FF2A-4096-ABC9-E928B899D8FB}" type="presParOf" srcId="{FD5604EC-2936-4587-B8B9-AD270789A673}" destId="{2E6D1C50-B6B7-44F4-8F74-58026CDBB0D7}" srcOrd="0" destOrd="0" presId="urn:microsoft.com/office/officeart/2005/8/layout/pyramid1"/>
    <dgm:cxn modelId="{B1C10A15-9001-42CA-BD3C-7EB862FCF355}" type="presParOf" srcId="{FD5604EC-2936-4587-B8B9-AD270789A673}" destId="{2C688611-1494-428C-A4B8-627525B801CC}" srcOrd="1" destOrd="0" presId="urn:microsoft.com/office/officeart/2005/8/layout/pyramid1"/>
    <dgm:cxn modelId="{29965B58-EFDA-4D19-980D-887572DF3BE6}" type="presParOf" srcId="{012A5215-919C-4DC4-96FB-BB2CBA6D0D89}" destId="{6FBAAEFC-B7C5-4D82-93AC-842B6A82A6EB}" srcOrd="3" destOrd="0" presId="urn:microsoft.com/office/officeart/2005/8/layout/pyramid1"/>
    <dgm:cxn modelId="{D3062A91-5D4F-4ACA-B857-13C1672795CA}" type="presParOf" srcId="{6FBAAEFC-B7C5-4D82-93AC-842B6A82A6EB}" destId="{35273E9D-A298-4796-A2B6-BD5D6D481F4C}" srcOrd="0" destOrd="0" presId="urn:microsoft.com/office/officeart/2005/8/layout/pyramid1"/>
    <dgm:cxn modelId="{01E37371-94E2-4672-8433-0F24508DA9B4}" type="presParOf" srcId="{6FBAAEFC-B7C5-4D82-93AC-842B6A82A6EB}" destId="{8B9E6F29-9FEA-4BB0-8968-96F134FED59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E02C4-35B4-45C0-AEF8-2784A494EC20}">
      <dsp:nvSpPr>
        <dsp:cNvPr id="0" name=""/>
        <dsp:cNvSpPr/>
      </dsp:nvSpPr>
      <dsp:spPr>
        <a:xfrm>
          <a:off x="4389834" y="0"/>
          <a:ext cx="2926556" cy="1171404"/>
        </a:xfrm>
        <a:prstGeom prst="trapezoid">
          <a:avLst>
            <a:gd name="adj" fmla="val 124917"/>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Finalização</a:t>
          </a:r>
          <a:r>
            <a:rPr lang="pt-BR" sz="2600" kern="1200" dirty="0"/>
            <a:t/>
          </a:r>
          <a:br>
            <a:rPr lang="pt-BR" sz="2600" kern="1200" dirty="0"/>
          </a:br>
          <a:r>
            <a:rPr lang="pt-BR" sz="2600" kern="1200" dirty="0"/>
            <a:t>plano de arquivamento</a:t>
          </a:r>
        </a:p>
      </dsp:txBody>
      <dsp:txXfrm>
        <a:off x="4389834" y="0"/>
        <a:ext cx="2926556" cy="1171404"/>
      </dsp:txXfrm>
    </dsp:sp>
    <dsp:sp modelId="{E99B3FF5-8A2A-4EB3-9AAE-EA4A1FC1C0B1}">
      <dsp:nvSpPr>
        <dsp:cNvPr id="0" name=""/>
        <dsp:cNvSpPr/>
      </dsp:nvSpPr>
      <dsp:spPr>
        <a:xfrm>
          <a:off x="2926556" y="1171404"/>
          <a:ext cx="5853112" cy="1171404"/>
        </a:xfrm>
        <a:prstGeom prst="trapezoid">
          <a:avLst>
            <a:gd name="adj" fmla="val 124917"/>
          </a:avLst>
        </a:prstGeom>
        <a:gradFill rotWithShape="0">
          <a:gsLst>
            <a:gs pos="0">
              <a:schemeClr val="accent4">
                <a:hueOff val="3465231"/>
                <a:satOff val="-15989"/>
                <a:lumOff val="588"/>
                <a:alphaOff val="0"/>
                <a:satMod val="103000"/>
                <a:lumMod val="102000"/>
                <a:tint val="94000"/>
              </a:schemeClr>
            </a:gs>
            <a:gs pos="50000">
              <a:schemeClr val="accent4">
                <a:hueOff val="3465231"/>
                <a:satOff val="-15989"/>
                <a:lumOff val="588"/>
                <a:alphaOff val="0"/>
                <a:satMod val="110000"/>
                <a:lumMod val="100000"/>
                <a:shade val="100000"/>
              </a:schemeClr>
            </a:gs>
            <a:gs pos="100000">
              <a:schemeClr val="accent4">
                <a:hueOff val="3465231"/>
                <a:satOff val="-15989"/>
                <a:lumOff val="58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Testes</a:t>
          </a:r>
          <a:r>
            <a:rPr lang="pt-BR" sz="2600" kern="1200" dirty="0"/>
            <a:t/>
          </a:r>
          <a:br>
            <a:rPr lang="pt-BR" sz="2600" kern="1200" dirty="0"/>
          </a:br>
          <a:r>
            <a:rPr lang="pt-BR" sz="2600" kern="1200" dirty="0"/>
            <a:t>validação do plano e</a:t>
          </a:r>
          <a:br>
            <a:rPr lang="pt-BR" sz="2600" kern="1200" dirty="0"/>
          </a:br>
          <a:r>
            <a:rPr lang="pt-BR" sz="2600" kern="1200" dirty="0"/>
            <a:t>liberação do código</a:t>
          </a:r>
        </a:p>
      </dsp:txBody>
      <dsp:txXfrm>
        <a:off x="3950850" y="1171404"/>
        <a:ext cx="3804523" cy="1171404"/>
      </dsp:txXfrm>
    </dsp:sp>
    <dsp:sp modelId="{2E6D1C50-B6B7-44F4-8F74-58026CDBB0D7}">
      <dsp:nvSpPr>
        <dsp:cNvPr id="0" name=""/>
        <dsp:cNvSpPr/>
      </dsp:nvSpPr>
      <dsp:spPr>
        <a:xfrm>
          <a:off x="1463278" y="2342809"/>
          <a:ext cx="8779668" cy="1171404"/>
        </a:xfrm>
        <a:prstGeom prst="trapezoid">
          <a:avLst>
            <a:gd name="adj" fmla="val 124917"/>
          </a:avLst>
        </a:prstGeom>
        <a:gradFill rotWithShape="0">
          <a:gsLst>
            <a:gs pos="0">
              <a:schemeClr val="accent4">
                <a:hueOff val="6930461"/>
                <a:satOff val="-31979"/>
                <a:lumOff val="1177"/>
                <a:alphaOff val="0"/>
                <a:satMod val="103000"/>
                <a:lumMod val="102000"/>
                <a:tint val="94000"/>
              </a:schemeClr>
            </a:gs>
            <a:gs pos="50000">
              <a:schemeClr val="accent4">
                <a:hueOff val="6930461"/>
                <a:satOff val="-31979"/>
                <a:lumOff val="1177"/>
                <a:alphaOff val="0"/>
                <a:satMod val="110000"/>
                <a:lumMod val="100000"/>
                <a:shade val="100000"/>
              </a:schemeClr>
            </a:gs>
            <a:gs pos="100000">
              <a:schemeClr val="accent4">
                <a:hueOff val="6930461"/>
                <a:satOff val="-31979"/>
                <a:lumOff val="117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Produção</a:t>
          </a:r>
          <a:r>
            <a:rPr lang="pt-BR" sz="2600" kern="1200" dirty="0"/>
            <a:t/>
          </a:r>
          <a:br>
            <a:rPr lang="pt-BR" sz="2600" kern="1200" dirty="0"/>
          </a:br>
          <a:r>
            <a:rPr lang="pt-BR" sz="2600" kern="1200" dirty="0"/>
            <a:t>implementação do plano; rastreamento do progresso; e avaliação de risco</a:t>
          </a:r>
        </a:p>
      </dsp:txBody>
      <dsp:txXfrm>
        <a:off x="2999720" y="2342809"/>
        <a:ext cx="5706784" cy="1171404"/>
      </dsp:txXfrm>
    </dsp:sp>
    <dsp:sp modelId="{35273E9D-A298-4796-A2B6-BD5D6D481F4C}">
      <dsp:nvSpPr>
        <dsp:cNvPr id="0" name=""/>
        <dsp:cNvSpPr/>
      </dsp:nvSpPr>
      <dsp:spPr>
        <a:xfrm>
          <a:off x="0" y="3514214"/>
          <a:ext cx="11706225" cy="1171404"/>
        </a:xfrm>
        <a:prstGeom prst="trapezoid">
          <a:avLst>
            <a:gd name="adj" fmla="val 124917"/>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Pré-produção</a:t>
          </a:r>
          <a:r>
            <a:rPr lang="pt-BR" sz="2600" kern="1200" dirty="0"/>
            <a:t/>
          </a:r>
          <a:br>
            <a:rPr lang="pt-BR" sz="2600" kern="1200" dirty="0"/>
          </a:br>
          <a:r>
            <a:rPr lang="pt-BR" sz="2600" kern="1200" dirty="0"/>
            <a:t>conceito; requisitos do projeto; planejamento do projeto; e avaliação de risco</a:t>
          </a:r>
        </a:p>
      </dsp:txBody>
      <dsp:txXfrm>
        <a:off x="2048589" y="3514214"/>
        <a:ext cx="7609046" cy="1171404"/>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2.jpeg>
</file>

<file path=ppt/media/image13.jpeg>
</file>

<file path=ppt/media/image14.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D3EB41-CF60-4C9F-BD83-AE56FA0945EB}" type="datetimeFigureOut">
              <a:rPr lang="pt-BR" smtClean="0"/>
              <a:t>08/11/2018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F486D-935E-4125-8FD7-C735663CC7DE}" type="slidenum">
              <a:rPr lang="pt-BR" smtClean="0"/>
              <a:t>‹nº›</a:t>
            </a:fld>
            <a:endParaRPr lang="pt-BR"/>
          </a:p>
        </p:txBody>
      </p:sp>
    </p:spTree>
    <p:extLst>
      <p:ext uri="{BB962C8B-B14F-4D97-AF65-F5344CB8AC3E}">
        <p14:creationId xmlns:p14="http://schemas.microsoft.com/office/powerpoint/2010/main" val="42355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u="none" dirty="0"/>
          </a:p>
        </p:txBody>
      </p:sp>
      <p:sp>
        <p:nvSpPr>
          <p:cNvPr id="4" name="Espaço Reservado para Número de Slide 3"/>
          <p:cNvSpPr>
            <a:spLocks noGrp="1"/>
          </p:cNvSpPr>
          <p:nvPr>
            <p:ph type="sldNum" sz="quarter" idx="10"/>
          </p:nvPr>
        </p:nvSpPr>
        <p:spPr/>
        <p:txBody>
          <a:bodyPr/>
          <a:lstStyle/>
          <a:p>
            <a:fld id="{020F486D-935E-4125-8FD7-C735663CC7DE}" type="slidenum">
              <a:rPr lang="pt-BR" smtClean="0"/>
              <a:t>1</a:t>
            </a:fld>
            <a:endParaRPr lang="pt-BR"/>
          </a:p>
        </p:txBody>
      </p:sp>
    </p:spTree>
    <p:extLst>
      <p:ext uri="{BB962C8B-B14F-4D97-AF65-F5344CB8AC3E}">
        <p14:creationId xmlns:p14="http://schemas.microsoft.com/office/powerpoint/2010/main" val="3044808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10</a:t>
            </a:fld>
            <a:endParaRPr lang="pt-BR"/>
          </a:p>
        </p:txBody>
      </p:sp>
    </p:spTree>
    <p:extLst>
      <p:ext uri="{BB962C8B-B14F-4D97-AF65-F5344CB8AC3E}">
        <p14:creationId xmlns:p14="http://schemas.microsoft.com/office/powerpoint/2010/main" val="251856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11</a:t>
            </a:fld>
            <a:endParaRPr lang="pt-BR"/>
          </a:p>
        </p:txBody>
      </p:sp>
    </p:spTree>
    <p:extLst>
      <p:ext uri="{BB962C8B-B14F-4D97-AF65-F5344CB8AC3E}">
        <p14:creationId xmlns:p14="http://schemas.microsoft.com/office/powerpoint/2010/main" val="2421310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12</a:t>
            </a:fld>
            <a:endParaRPr lang="pt-BR"/>
          </a:p>
        </p:txBody>
      </p:sp>
    </p:spTree>
    <p:extLst>
      <p:ext uri="{BB962C8B-B14F-4D97-AF65-F5344CB8AC3E}">
        <p14:creationId xmlns:p14="http://schemas.microsoft.com/office/powerpoint/2010/main" val="898973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13</a:t>
            </a:fld>
            <a:endParaRPr lang="pt-BR"/>
          </a:p>
        </p:txBody>
      </p:sp>
    </p:spTree>
    <p:extLst>
      <p:ext uri="{BB962C8B-B14F-4D97-AF65-F5344CB8AC3E}">
        <p14:creationId xmlns:p14="http://schemas.microsoft.com/office/powerpoint/2010/main" val="22665719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14</a:t>
            </a:fld>
            <a:endParaRPr lang="pt-BR"/>
          </a:p>
        </p:txBody>
      </p:sp>
    </p:spTree>
    <p:extLst>
      <p:ext uri="{BB962C8B-B14F-4D97-AF65-F5344CB8AC3E}">
        <p14:creationId xmlns:p14="http://schemas.microsoft.com/office/powerpoint/2010/main" val="26572559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15</a:t>
            </a:fld>
            <a:endParaRPr lang="pt-BR"/>
          </a:p>
        </p:txBody>
      </p:sp>
    </p:spTree>
    <p:extLst>
      <p:ext uri="{BB962C8B-B14F-4D97-AF65-F5344CB8AC3E}">
        <p14:creationId xmlns:p14="http://schemas.microsoft.com/office/powerpoint/2010/main" val="1781680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16</a:t>
            </a:fld>
            <a:endParaRPr lang="pt-BR"/>
          </a:p>
        </p:txBody>
      </p:sp>
    </p:spTree>
    <p:extLst>
      <p:ext uri="{BB962C8B-B14F-4D97-AF65-F5344CB8AC3E}">
        <p14:creationId xmlns:p14="http://schemas.microsoft.com/office/powerpoint/2010/main" val="1504806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17</a:t>
            </a:fld>
            <a:endParaRPr lang="pt-BR"/>
          </a:p>
        </p:txBody>
      </p:sp>
    </p:spTree>
    <p:extLst>
      <p:ext uri="{BB962C8B-B14F-4D97-AF65-F5344CB8AC3E}">
        <p14:creationId xmlns:p14="http://schemas.microsoft.com/office/powerpoint/2010/main" val="40477198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18</a:t>
            </a:fld>
            <a:endParaRPr lang="pt-BR"/>
          </a:p>
        </p:txBody>
      </p:sp>
    </p:spTree>
    <p:extLst>
      <p:ext uri="{BB962C8B-B14F-4D97-AF65-F5344CB8AC3E}">
        <p14:creationId xmlns:p14="http://schemas.microsoft.com/office/powerpoint/2010/main" val="6792331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19</a:t>
            </a:fld>
            <a:endParaRPr lang="pt-BR"/>
          </a:p>
        </p:txBody>
      </p:sp>
    </p:spTree>
    <p:extLst>
      <p:ext uri="{BB962C8B-B14F-4D97-AF65-F5344CB8AC3E}">
        <p14:creationId xmlns:p14="http://schemas.microsoft.com/office/powerpoint/2010/main" val="3803380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a:t>
            </a:fld>
            <a:endParaRPr lang="pt-BR"/>
          </a:p>
        </p:txBody>
      </p:sp>
    </p:spTree>
    <p:extLst>
      <p:ext uri="{BB962C8B-B14F-4D97-AF65-F5344CB8AC3E}">
        <p14:creationId xmlns:p14="http://schemas.microsoft.com/office/powerpoint/2010/main" val="985725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20</a:t>
            </a:fld>
            <a:endParaRPr lang="pt-BR"/>
          </a:p>
        </p:txBody>
      </p:sp>
    </p:spTree>
    <p:extLst>
      <p:ext uri="{BB962C8B-B14F-4D97-AF65-F5344CB8AC3E}">
        <p14:creationId xmlns:p14="http://schemas.microsoft.com/office/powerpoint/2010/main" val="24737230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21</a:t>
            </a:fld>
            <a:endParaRPr lang="pt-BR"/>
          </a:p>
        </p:txBody>
      </p:sp>
    </p:spTree>
    <p:extLst>
      <p:ext uri="{BB962C8B-B14F-4D97-AF65-F5344CB8AC3E}">
        <p14:creationId xmlns:p14="http://schemas.microsoft.com/office/powerpoint/2010/main" val="1048035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22</a:t>
            </a:fld>
            <a:endParaRPr lang="pt-BR"/>
          </a:p>
        </p:txBody>
      </p:sp>
    </p:spTree>
    <p:extLst>
      <p:ext uri="{BB962C8B-B14F-4D97-AF65-F5344CB8AC3E}">
        <p14:creationId xmlns:p14="http://schemas.microsoft.com/office/powerpoint/2010/main" val="6180762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23</a:t>
            </a:fld>
            <a:endParaRPr lang="pt-BR"/>
          </a:p>
        </p:txBody>
      </p:sp>
    </p:spTree>
    <p:extLst>
      <p:ext uri="{BB962C8B-B14F-4D97-AF65-F5344CB8AC3E}">
        <p14:creationId xmlns:p14="http://schemas.microsoft.com/office/powerpoint/2010/main" val="9507296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24</a:t>
            </a:fld>
            <a:endParaRPr lang="pt-BR"/>
          </a:p>
        </p:txBody>
      </p:sp>
    </p:spTree>
    <p:extLst>
      <p:ext uri="{BB962C8B-B14F-4D97-AF65-F5344CB8AC3E}">
        <p14:creationId xmlns:p14="http://schemas.microsoft.com/office/powerpoint/2010/main" val="14540603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25</a:t>
            </a:fld>
            <a:endParaRPr lang="pt-BR"/>
          </a:p>
        </p:txBody>
      </p:sp>
    </p:spTree>
    <p:extLst>
      <p:ext uri="{BB962C8B-B14F-4D97-AF65-F5344CB8AC3E}">
        <p14:creationId xmlns:p14="http://schemas.microsoft.com/office/powerpoint/2010/main" val="6040703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26</a:t>
            </a:fld>
            <a:endParaRPr lang="pt-BR"/>
          </a:p>
        </p:txBody>
      </p:sp>
    </p:spTree>
    <p:extLst>
      <p:ext uri="{BB962C8B-B14F-4D97-AF65-F5344CB8AC3E}">
        <p14:creationId xmlns:p14="http://schemas.microsoft.com/office/powerpoint/2010/main" val="475949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27</a:t>
            </a:fld>
            <a:endParaRPr lang="pt-BR"/>
          </a:p>
        </p:txBody>
      </p:sp>
    </p:spTree>
    <p:extLst>
      <p:ext uri="{BB962C8B-B14F-4D97-AF65-F5344CB8AC3E}">
        <p14:creationId xmlns:p14="http://schemas.microsoft.com/office/powerpoint/2010/main" val="37983687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28</a:t>
            </a:fld>
            <a:endParaRPr lang="pt-BR"/>
          </a:p>
        </p:txBody>
      </p:sp>
    </p:spTree>
    <p:extLst>
      <p:ext uri="{BB962C8B-B14F-4D97-AF65-F5344CB8AC3E}">
        <p14:creationId xmlns:p14="http://schemas.microsoft.com/office/powerpoint/2010/main" val="39397401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29</a:t>
            </a:fld>
            <a:endParaRPr lang="pt-BR"/>
          </a:p>
        </p:txBody>
      </p:sp>
    </p:spTree>
    <p:extLst>
      <p:ext uri="{BB962C8B-B14F-4D97-AF65-F5344CB8AC3E}">
        <p14:creationId xmlns:p14="http://schemas.microsoft.com/office/powerpoint/2010/main" val="2967344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a:t>
            </a:fld>
            <a:endParaRPr lang="pt-BR"/>
          </a:p>
        </p:txBody>
      </p:sp>
    </p:spTree>
    <p:extLst>
      <p:ext uri="{BB962C8B-B14F-4D97-AF65-F5344CB8AC3E}">
        <p14:creationId xmlns:p14="http://schemas.microsoft.com/office/powerpoint/2010/main" val="2833812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30</a:t>
            </a:fld>
            <a:endParaRPr lang="pt-BR"/>
          </a:p>
        </p:txBody>
      </p:sp>
    </p:spTree>
    <p:extLst>
      <p:ext uri="{BB962C8B-B14F-4D97-AF65-F5344CB8AC3E}">
        <p14:creationId xmlns:p14="http://schemas.microsoft.com/office/powerpoint/2010/main" val="9277558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31</a:t>
            </a:fld>
            <a:endParaRPr lang="pt-BR"/>
          </a:p>
        </p:txBody>
      </p:sp>
    </p:spTree>
    <p:extLst>
      <p:ext uri="{BB962C8B-B14F-4D97-AF65-F5344CB8AC3E}">
        <p14:creationId xmlns:p14="http://schemas.microsoft.com/office/powerpoint/2010/main" val="26204204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32</a:t>
            </a:fld>
            <a:endParaRPr lang="pt-BR"/>
          </a:p>
        </p:txBody>
      </p:sp>
    </p:spTree>
    <p:extLst>
      <p:ext uri="{BB962C8B-B14F-4D97-AF65-F5344CB8AC3E}">
        <p14:creationId xmlns:p14="http://schemas.microsoft.com/office/powerpoint/2010/main" val="30224539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33</a:t>
            </a:fld>
            <a:endParaRPr lang="pt-BR"/>
          </a:p>
        </p:txBody>
      </p:sp>
    </p:spTree>
    <p:extLst>
      <p:ext uri="{BB962C8B-B14F-4D97-AF65-F5344CB8AC3E}">
        <p14:creationId xmlns:p14="http://schemas.microsoft.com/office/powerpoint/2010/main" val="275490339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34</a:t>
            </a:fld>
            <a:endParaRPr lang="pt-BR"/>
          </a:p>
        </p:txBody>
      </p:sp>
    </p:spTree>
    <p:extLst>
      <p:ext uri="{BB962C8B-B14F-4D97-AF65-F5344CB8AC3E}">
        <p14:creationId xmlns:p14="http://schemas.microsoft.com/office/powerpoint/2010/main" val="34578818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35</a:t>
            </a:fld>
            <a:endParaRPr lang="pt-BR"/>
          </a:p>
        </p:txBody>
      </p:sp>
    </p:spTree>
    <p:extLst>
      <p:ext uri="{BB962C8B-B14F-4D97-AF65-F5344CB8AC3E}">
        <p14:creationId xmlns:p14="http://schemas.microsoft.com/office/powerpoint/2010/main" val="986994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36</a:t>
            </a:fld>
            <a:endParaRPr lang="pt-BR"/>
          </a:p>
        </p:txBody>
      </p:sp>
    </p:spTree>
    <p:extLst>
      <p:ext uri="{BB962C8B-B14F-4D97-AF65-F5344CB8AC3E}">
        <p14:creationId xmlns:p14="http://schemas.microsoft.com/office/powerpoint/2010/main" val="12674164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37</a:t>
            </a:fld>
            <a:endParaRPr lang="pt-BR"/>
          </a:p>
        </p:txBody>
      </p:sp>
    </p:spTree>
    <p:extLst>
      <p:ext uri="{BB962C8B-B14F-4D97-AF65-F5344CB8AC3E}">
        <p14:creationId xmlns:p14="http://schemas.microsoft.com/office/powerpoint/2010/main" val="20758443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38</a:t>
            </a:fld>
            <a:endParaRPr lang="pt-BR"/>
          </a:p>
        </p:txBody>
      </p:sp>
    </p:spTree>
    <p:extLst>
      <p:ext uri="{BB962C8B-B14F-4D97-AF65-F5344CB8AC3E}">
        <p14:creationId xmlns:p14="http://schemas.microsoft.com/office/powerpoint/2010/main" val="24718530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39</a:t>
            </a:fld>
            <a:endParaRPr lang="pt-BR"/>
          </a:p>
        </p:txBody>
      </p:sp>
    </p:spTree>
    <p:extLst>
      <p:ext uri="{BB962C8B-B14F-4D97-AF65-F5344CB8AC3E}">
        <p14:creationId xmlns:p14="http://schemas.microsoft.com/office/powerpoint/2010/main" val="2849123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a:t>
            </a:fld>
            <a:endParaRPr lang="pt-BR"/>
          </a:p>
        </p:txBody>
      </p:sp>
    </p:spTree>
    <p:extLst>
      <p:ext uri="{BB962C8B-B14F-4D97-AF65-F5344CB8AC3E}">
        <p14:creationId xmlns:p14="http://schemas.microsoft.com/office/powerpoint/2010/main" val="19383436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40</a:t>
            </a:fld>
            <a:endParaRPr lang="pt-BR"/>
          </a:p>
        </p:txBody>
      </p:sp>
    </p:spTree>
    <p:extLst>
      <p:ext uri="{BB962C8B-B14F-4D97-AF65-F5344CB8AC3E}">
        <p14:creationId xmlns:p14="http://schemas.microsoft.com/office/powerpoint/2010/main" val="252636614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41</a:t>
            </a:fld>
            <a:endParaRPr lang="pt-BR"/>
          </a:p>
        </p:txBody>
      </p:sp>
    </p:spTree>
    <p:extLst>
      <p:ext uri="{BB962C8B-B14F-4D97-AF65-F5344CB8AC3E}">
        <p14:creationId xmlns:p14="http://schemas.microsoft.com/office/powerpoint/2010/main" val="12217699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42</a:t>
            </a:fld>
            <a:endParaRPr lang="pt-BR"/>
          </a:p>
        </p:txBody>
      </p:sp>
    </p:spTree>
    <p:extLst>
      <p:ext uri="{BB962C8B-B14F-4D97-AF65-F5344CB8AC3E}">
        <p14:creationId xmlns:p14="http://schemas.microsoft.com/office/powerpoint/2010/main" val="160480095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43</a:t>
            </a:fld>
            <a:endParaRPr lang="pt-BR"/>
          </a:p>
        </p:txBody>
      </p:sp>
    </p:spTree>
    <p:extLst>
      <p:ext uri="{BB962C8B-B14F-4D97-AF65-F5344CB8AC3E}">
        <p14:creationId xmlns:p14="http://schemas.microsoft.com/office/powerpoint/2010/main" val="66976834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44</a:t>
            </a:fld>
            <a:endParaRPr lang="pt-BR"/>
          </a:p>
        </p:txBody>
      </p:sp>
    </p:spTree>
    <p:extLst>
      <p:ext uri="{BB962C8B-B14F-4D97-AF65-F5344CB8AC3E}">
        <p14:creationId xmlns:p14="http://schemas.microsoft.com/office/powerpoint/2010/main" val="219849154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45</a:t>
            </a:fld>
            <a:endParaRPr lang="pt-BR"/>
          </a:p>
        </p:txBody>
      </p:sp>
    </p:spTree>
    <p:extLst>
      <p:ext uri="{BB962C8B-B14F-4D97-AF65-F5344CB8AC3E}">
        <p14:creationId xmlns:p14="http://schemas.microsoft.com/office/powerpoint/2010/main" val="297663109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46</a:t>
            </a:fld>
            <a:endParaRPr lang="pt-BR"/>
          </a:p>
        </p:txBody>
      </p:sp>
    </p:spTree>
    <p:extLst>
      <p:ext uri="{BB962C8B-B14F-4D97-AF65-F5344CB8AC3E}">
        <p14:creationId xmlns:p14="http://schemas.microsoft.com/office/powerpoint/2010/main" val="275558299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47</a:t>
            </a:fld>
            <a:endParaRPr lang="pt-BR"/>
          </a:p>
        </p:txBody>
      </p:sp>
    </p:spTree>
    <p:extLst>
      <p:ext uri="{BB962C8B-B14F-4D97-AF65-F5344CB8AC3E}">
        <p14:creationId xmlns:p14="http://schemas.microsoft.com/office/powerpoint/2010/main" val="129689522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48</a:t>
            </a:fld>
            <a:endParaRPr lang="pt-BR"/>
          </a:p>
        </p:txBody>
      </p:sp>
    </p:spTree>
    <p:extLst>
      <p:ext uri="{BB962C8B-B14F-4D97-AF65-F5344CB8AC3E}">
        <p14:creationId xmlns:p14="http://schemas.microsoft.com/office/powerpoint/2010/main" val="72797257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49</a:t>
            </a:fld>
            <a:endParaRPr lang="pt-BR"/>
          </a:p>
        </p:txBody>
      </p:sp>
    </p:spTree>
    <p:extLst>
      <p:ext uri="{BB962C8B-B14F-4D97-AF65-F5344CB8AC3E}">
        <p14:creationId xmlns:p14="http://schemas.microsoft.com/office/powerpoint/2010/main" val="794588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a:t>
            </a:fld>
            <a:endParaRPr lang="pt-BR"/>
          </a:p>
        </p:txBody>
      </p:sp>
    </p:spTree>
    <p:extLst>
      <p:ext uri="{BB962C8B-B14F-4D97-AF65-F5344CB8AC3E}">
        <p14:creationId xmlns:p14="http://schemas.microsoft.com/office/powerpoint/2010/main" val="18115628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50</a:t>
            </a:fld>
            <a:endParaRPr lang="pt-BR"/>
          </a:p>
        </p:txBody>
      </p:sp>
    </p:spTree>
    <p:extLst>
      <p:ext uri="{BB962C8B-B14F-4D97-AF65-F5344CB8AC3E}">
        <p14:creationId xmlns:p14="http://schemas.microsoft.com/office/powerpoint/2010/main" val="24025776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51</a:t>
            </a:fld>
            <a:endParaRPr lang="pt-BR"/>
          </a:p>
        </p:txBody>
      </p:sp>
    </p:spTree>
    <p:extLst>
      <p:ext uri="{BB962C8B-B14F-4D97-AF65-F5344CB8AC3E}">
        <p14:creationId xmlns:p14="http://schemas.microsoft.com/office/powerpoint/2010/main" val="364930214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52</a:t>
            </a:fld>
            <a:endParaRPr lang="pt-BR"/>
          </a:p>
        </p:txBody>
      </p:sp>
    </p:spTree>
    <p:extLst>
      <p:ext uri="{BB962C8B-B14F-4D97-AF65-F5344CB8AC3E}">
        <p14:creationId xmlns:p14="http://schemas.microsoft.com/office/powerpoint/2010/main" val="273007123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53</a:t>
            </a:fld>
            <a:endParaRPr lang="pt-BR"/>
          </a:p>
        </p:txBody>
      </p:sp>
    </p:spTree>
    <p:extLst>
      <p:ext uri="{BB962C8B-B14F-4D97-AF65-F5344CB8AC3E}">
        <p14:creationId xmlns:p14="http://schemas.microsoft.com/office/powerpoint/2010/main" val="115151717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54</a:t>
            </a:fld>
            <a:endParaRPr lang="pt-BR"/>
          </a:p>
        </p:txBody>
      </p:sp>
    </p:spTree>
    <p:extLst>
      <p:ext uri="{BB962C8B-B14F-4D97-AF65-F5344CB8AC3E}">
        <p14:creationId xmlns:p14="http://schemas.microsoft.com/office/powerpoint/2010/main" val="2411581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a:t>
            </a:fld>
            <a:endParaRPr lang="pt-BR"/>
          </a:p>
        </p:txBody>
      </p:sp>
    </p:spTree>
    <p:extLst>
      <p:ext uri="{BB962C8B-B14F-4D97-AF65-F5344CB8AC3E}">
        <p14:creationId xmlns:p14="http://schemas.microsoft.com/office/powerpoint/2010/main" val="162592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a:t>
            </a:fld>
            <a:endParaRPr lang="pt-BR"/>
          </a:p>
        </p:txBody>
      </p:sp>
    </p:spTree>
    <p:extLst>
      <p:ext uri="{BB962C8B-B14F-4D97-AF65-F5344CB8AC3E}">
        <p14:creationId xmlns:p14="http://schemas.microsoft.com/office/powerpoint/2010/main" val="3230351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8</a:t>
            </a:fld>
            <a:endParaRPr lang="pt-BR"/>
          </a:p>
        </p:txBody>
      </p:sp>
    </p:spTree>
    <p:extLst>
      <p:ext uri="{BB962C8B-B14F-4D97-AF65-F5344CB8AC3E}">
        <p14:creationId xmlns:p14="http://schemas.microsoft.com/office/powerpoint/2010/main" val="2578939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9</a:t>
            </a:fld>
            <a:endParaRPr lang="pt-BR"/>
          </a:p>
        </p:txBody>
      </p:sp>
    </p:spTree>
    <p:extLst>
      <p:ext uri="{BB962C8B-B14F-4D97-AF65-F5344CB8AC3E}">
        <p14:creationId xmlns:p14="http://schemas.microsoft.com/office/powerpoint/2010/main" val="30629054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08/11/2018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08/11/2018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08/11/2018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m-full-screen">
    <p:bg>
      <p:bgPr>
        <a:solidFill>
          <a:schemeClr val="bg1"/>
        </a:solidFill>
        <a:effectLst/>
      </p:bgPr>
    </p:bg>
    <p:spTree>
      <p:nvGrpSpPr>
        <p:cNvPr id="1" name=""/>
        <p:cNvGrpSpPr/>
        <p:nvPr/>
      </p:nvGrpSpPr>
      <p:grpSpPr>
        <a:xfrm>
          <a:off x="0" y="0"/>
          <a:ext cx="0" cy="0"/>
          <a:chOff x="0" y="0"/>
          <a:chExt cx="0" cy="0"/>
        </a:xfrm>
      </p:grpSpPr>
      <p:pic>
        <p:nvPicPr>
          <p:cNvPr id="6" name="Imagem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8"/>
            <a:ext cx="12192000" cy="6851903"/>
          </a:xfrm>
          <a:prstGeom prst="rect">
            <a:avLst/>
          </a:prstGeom>
        </p:spPr>
      </p:pic>
    </p:spTree>
    <p:extLst>
      <p:ext uri="{BB962C8B-B14F-4D97-AF65-F5344CB8AC3E}">
        <p14:creationId xmlns:p14="http://schemas.microsoft.com/office/powerpoint/2010/main" val="645522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normAutofit/>
          </a:bodyPr>
          <a:lstStyle>
            <a:lvl1pPr algn="ct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marL="0" indent="0" algn="ctr">
              <a:lnSpc>
                <a:spcPct val="100000"/>
              </a:lnSpc>
              <a:spcAft>
                <a:spcPts val="1000"/>
              </a:spcAft>
              <a:buNone/>
              <a:defRPr sz="3200">
                <a:solidFill>
                  <a:schemeClr val="accent1">
                    <a:lumMod val="50000"/>
                  </a:schemeClr>
                </a:solidFill>
                <a:latin typeface="Helvetica" panose="020B0604020202020204" pitchFamily="34" charset="0"/>
                <a:cs typeface="Helvetica" panose="020B0604020202020204" pitchFamily="34" charset="0"/>
              </a:defRPr>
            </a:lvl1pPr>
            <a:lvl2pPr algn="l">
              <a:defRPr>
                <a:solidFill>
                  <a:schemeClr val="accent1">
                    <a:lumMod val="50000"/>
                  </a:schemeClr>
                </a:solidFill>
                <a:latin typeface="Helvetica" panose="020B0604020202020204" pitchFamily="34" charset="0"/>
                <a:cs typeface="Helvetica" panose="020B0604020202020204" pitchFamily="34" charset="0"/>
              </a:defRPr>
            </a:lvl2pPr>
            <a:lvl3pPr algn="l">
              <a:defRPr>
                <a:solidFill>
                  <a:schemeClr val="accent1">
                    <a:lumMod val="50000"/>
                  </a:schemeClr>
                </a:solidFill>
                <a:latin typeface="Helvetica" panose="020B0604020202020204" pitchFamily="34" charset="0"/>
                <a:cs typeface="Helvetica" panose="020B0604020202020204" pitchFamily="34" charset="0"/>
              </a:defRPr>
            </a:lvl3pPr>
            <a:lvl4pPr algn="l">
              <a:defRPr>
                <a:solidFill>
                  <a:schemeClr val="accent1">
                    <a:lumMod val="50000"/>
                  </a:schemeClr>
                </a:solidFill>
                <a:latin typeface="Helvetica" panose="020B0604020202020204" pitchFamily="34" charset="0"/>
                <a:cs typeface="Helvetica" panose="020B0604020202020204" pitchFamily="34" charset="0"/>
              </a:defRPr>
            </a:lvl4pPr>
            <a:lvl5pPr algn="l">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08/11/2018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08/11/2018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08/11/2018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08/11/2018</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08/11/2018</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08/11/2018</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08/11/2018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08/11/2018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08/11/2018</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‹nº›</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xml"/><Relationship Id="rId1" Type="http://schemas.openxmlformats.org/officeDocument/2006/relationships/video" Target="https://www.youtube.com/embed/k-nfWQLmlMk" TargetMode="External"/><Relationship Id="rId4" Type="http://schemas.openxmlformats.org/officeDocument/2006/relationships/image" Target="../media/image13.jpe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512010"/>
          </a:xfrm>
        </p:spPr>
        <p:txBody>
          <a:bodyPr>
            <a:normAutofit/>
          </a:bodyPr>
          <a:lstStyle/>
          <a:p>
            <a:r>
              <a:rPr lang="pt-BR" dirty="0"/>
              <a:t>Produção de Jogos Digitais</a:t>
            </a:r>
          </a:p>
        </p:txBody>
      </p:sp>
      <p:sp>
        <p:nvSpPr>
          <p:cNvPr id="3" name="Subtítulo 2"/>
          <p:cNvSpPr>
            <a:spLocks noGrp="1"/>
          </p:cNvSpPr>
          <p:nvPr>
            <p:ph type="subTitle" idx="1"/>
          </p:nvPr>
        </p:nvSpPr>
        <p:spPr>
          <a:xfrm>
            <a:off x="1706880" y="4443517"/>
            <a:ext cx="9144000" cy="730810"/>
          </a:xfrm>
        </p:spPr>
        <p:txBody>
          <a:bodyPr>
            <a:normAutofit fontScale="92500" lnSpcReduction="20000"/>
          </a:bodyPr>
          <a:lstStyle/>
          <a:p>
            <a:r>
              <a:rPr lang="pt-BR" dirty="0"/>
              <a:t>Salmo Marques da Silva Júnior</a:t>
            </a:r>
          </a:p>
          <a:p>
            <a:r>
              <a:rPr lang="pt-BR" dirty="0"/>
              <a:t>salmo.sjunior@sp.senac.br</a:t>
            </a:r>
          </a:p>
        </p:txBody>
      </p:sp>
    </p:spTree>
    <p:extLst>
      <p:ext uri="{BB962C8B-B14F-4D97-AF65-F5344CB8AC3E}">
        <p14:creationId xmlns:p14="http://schemas.microsoft.com/office/powerpoint/2010/main" val="256979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do Jogo</a:t>
            </a:r>
            <a:endParaRPr lang="pt-BR" dirty="0"/>
          </a:p>
        </p:txBody>
      </p:sp>
      <p:sp>
        <p:nvSpPr>
          <p:cNvPr id="6" name="Espaço Reservado para Conteúdo 5"/>
          <p:cNvSpPr>
            <a:spLocks noGrp="1"/>
          </p:cNvSpPr>
          <p:nvPr>
            <p:ph idx="1"/>
          </p:nvPr>
        </p:nvSpPr>
        <p:spPr>
          <a:xfrm>
            <a:off x="317694" y="1291053"/>
            <a:ext cx="11705493" cy="409410"/>
          </a:xfrm>
        </p:spPr>
        <p:txBody>
          <a:bodyPr>
            <a:normAutofit fontScale="77500" lnSpcReduction="20000"/>
          </a:bodyPr>
          <a:lstStyle/>
          <a:p>
            <a:r>
              <a:rPr lang="pt-BR" dirty="0" smtClean="0"/>
              <a:t>O conceito do jogo </a:t>
            </a:r>
            <a:r>
              <a:rPr lang="pt-BR" dirty="0"/>
              <a:t>pode ser </a:t>
            </a:r>
            <a:r>
              <a:rPr lang="pt-BR" dirty="0" smtClean="0"/>
              <a:t>dividido </a:t>
            </a:r>
            <a:r>
              <a:rPr lang="pt-BR" dirty="0"/>
              <a:t>em </a:t>
            </a:r>
            <a:r>
              <a:rPr lang="pt-BR" dirty="0" smtClean="0"/>
              <a:t>15 </a:t>
            </a:r>
            <a:r>
              <a:rPr lang="pt-BR" dirty="0"/>
              <a:t>etapas</a:t>
            </a:r>
            <a:r>
              <a:rPr lang="pt-BR" dirty="0" smtClean="0"/>
              <a:t>:</a:t>
            </a:r>
            <a:endParaRPr lang="pt-BR" dirty="0"/>
          </a:p>
        </p:txBody>
      </p:sp>
      <p:sp>
        <p:nvSpPr>
          <p:cNvPr id="2" name="CaixaDeTexto 1"/>
          <p:cNvSpPr txBox="1"/>
          <p:nvPr/>
        </p:nvSpPr>
        <p:spPr>
          <a:xfrm>
            <a:off x="288758" y="1860884"/>
            <a:ext cx="4860758" cy="4274055"/>
          </a:xfrm>
          <a:prstGeom prst="rect">
            <a:avLst/>
          </a:prstGeom>
          <a:noFill/>
        </p:spPr>
        <p:txBody>
          <a:bodyPr wrap="square" rtlCol="0">
            <a:spAutoFit/>
          </a:bodyPr>
          <a:lstStyle/>
          <a:p>
            <a:pPr marL="457200" indent="-457200">
              <a:lnSpc>
                <a:spcPct val="150000"/>
              </a:lnSpc>
              <a:buFont typeface="+mj-lt"/>
              <a:buAutoNum type="arabicPeriod"/>
            </a:pPr>
            <a:r>
              <a:rPr lang="pt-BR" sz="2300" dirty="0" err="1">
                <a:solidFill>
                  <a:schemeClr val="accent1">
                    <a:lumMod val="50000"/>
                  </a:schemeClr>
                </a:solidFill>
                <a:latin typeface="Helvetica" panose="020B0604020202020204" pitchFamily="34" charset="0"/>
                <a:cs typeface="Helvetica" panose="020B0604020202020204" pitchFamily="34" charset="0"/>
              </a:rPr>
              <a:t>Brainstorm</a:t>
            </a:r>
            <a:r>
              <a:rPr lang="pt-BR" sz="2300" dirty="0">
                <a:solidFill>
                  <a:schemeClr val="accent1">
                    <a:lumMod val="50000"/>
                  </a:schemeClr>
                </a:solidFill>
                <a:latin typeface="Helvetica" panose="020B0604020202020204" pitchFamily="34" charset="0"/>
                <a:cs typeface="Helvetica" panose="020B0604020202020204" pitchFamily="34" charset="0"/>
              </a:rPr>
              <a:t>;</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Conceito inicial;</a:t>
            </a: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Análise SWOT;</a:t>
            </a: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Análise </a:t>
            </a:r>
            <a:r>
              <a:rPr lang="pt-BR" sz="2300" dirty="0">
                <a:solidFill>
                  <a:schemeClr val="accent1">
                    <a:lumMod val="50000"/>
                  </a:schemeClr>
                </a:solidFill>
                <a:latin typeface="Helvetica" panose="020B0604020202020204" pitchFamily="34" charset="0"/>
                <a:cs typeface="Helvetica" panose="020B0604020202020204" pitchFamily="34" charset="0"/>
              </a:rPr>
              <a:t>competitiva;</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Aprovação do conceito inicial;</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Declaração da Missão;</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Cenário do jogo;</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Mecânica do jogo;</a:t>
            </a:r>
          </a:p>
        </p:txBody>
      </p:sp>
      <p:sp>
        <p:nvSpPr>
          <p:cNvPr id="7" name="CaixaDeTexto 6"/>
          <p:cNvSpPr txBox="1"/>
          <p:nvPr/>
        </p:nvSpPr>
        <p:spPr>
          <a:xfrm>
            <a:off x="7162429" y="1860884"/>
            <a:ext cx="4860758" cy="3743141"/>
          </a:xfrm>
          <a:prstGeom prst="rect">
            <a:avLst/>
          </a:prstGeom>
          <a:noFill/>
        </p:spPr>
        <p:txBody>
          <a:bodyPr wrap="square" rtlCol="0">
            <a:spAutoFit/>
          </a:bodyPr>
          <a:lstStyle/>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Sinopse da história;</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Arte conceitual;</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Elementos de áudio;</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Prototipagem;</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Análise de risco;</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Venda da ideia; e</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Lançamento do projeto.</a:t>
            </a:r>
          </a:p>
        </p:txBody>
      </p:sp>
    </p:spTree>
    <p:extLst>
      <p:ext uri="{BB962C8B-B14F-4D97-AF65-F5344CB8AC3E}">
        <p14:creationId xmlns:p14="http://schemas.microsoft.com/office/powerpoint/2010/main" val="3655771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i="1" dirty="0" err="1" smtClean="0"/>
              <a:t>Brainstorm</a:t>
            </a:r>
            <a:endParaRPr lang="pt-BR" i="1" dirty="0"/>
          </a:p>
        </p:txBody>
      </p:sp>
      <p:sp>
        <p:nvSpPr>
          <p:cNvPr id="6" name="Espaço Reservado para Conteúdo 5"/>
          <p:cNvSpPr>
            <a:spLocks noGrp="1"/>
          </p:cNvSpPr>
          <p:nvPr>
            <p:ph idx="1"/>
          </p:nvPr>
        </p:nvSpPr>
        <p:spPr/>
        <p:txBody>
          <a:bodyPr>
            <a:normAutofit/>
          </a:bodyPr>
          <a:lstStyle/>
          <a:p>
            <a:r>
              <a:rPr lang="pt-BR" dirty="0"/>
              <a:t>As sessões de </a:t>
            </a:r>
            <a:r>
              <a:rPr lang="pt-BR" i="1" dirty="0" err="1"/>
              <a:t>brainstorm</a:t>
            </a:r>
            <a:r>
              <a:rPr lang="pt-BR" dirty="0"/>
              <a:t> são uma oportunidade de envolver a equipe na discussão de várias ideias sobre o jogo.</a:t>
            </a:r>
          </a:p>
          <a:p>
            <a:r>
              <a:rPr lang="pt-BR" dirty="0"/>
              <a:t>Todos as ideias devem ser consideradas em um primeiro momento. Posteriormente, a equipe amadurecerá as ideias e selecionará as que julgar melhor.</a:t>
            </a:r>
          </a:p>
        </p:txBody>
      </p:sp>
    </p:spTree>
    <p:extLst>
      <p:ext uri="{BB962C8B-B14F-4D97-AF65-F5344CB8AC3E}">
        <p14:creationId xmlns:p14="http://schemas.microsoft.com/office/powerpoint/2010/main" val="1954071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i="1" dirty="0" err="1" smtClean="0"/>
              <a:t>Brainstorm</a:t>
            </a:r>
            <a:r>
              <a:rPr lang="pt-BR" dirty="0" smtClean="0"/>
              <a:t>: Cadeira da Velha</a:t>
            </a:r>
            <a:endParaRPr lang="pt-BR" dirty="0"/>
          </a:p>
        </p:txBody>
      </p:sp>
      <p:sp>
        <p:nvSpPr>
          <p:cNvPr id="6" name="Espaço Reservado para Conteúdo 5"/>
          <p:cNvSpPr>
            <a:spLocks noGrp="1"/>
          </p:cNvSpPr>
          <p:nvPr>
            <p:ph idx="1"/>
          </p:nvPr>
        </p:nvSpPr>
        <p:spPr/>
        <p:txBody>
          <a:bodyPr>
            <a:normAutofit fontScale="85000" lnSpcReduction="20000"/>
          </a:bodyPr>
          <a:lstStyle/>
          <a:p>
            <a:pPr marL="457200" indent="-457200" algn="l">
              <a:buFont typeface="Arial" panose="020B0604020202020204" pitchFamily="34" charset="0"/>
              <a:buChar char="•"/>
            </a:pPr>
            <a:r>
              <a:rPr lang="pt-BR" dirty="0"/>
              <a:t>Um jogo da velha com uma malha 5 x 5;</a:t>
            </a:r>
          </a:p>
          <a:p>
            <a:pPr marL="457200" indent="-457200" algn="l">
              <a:buFont typeface="Arial" panose="020B0604020202020204" pitchFamily="34" charset="0"/>
              <a:buChar char="•"/>
            </a:pPr>
            <a:r>
              <a:rPr lang="pt-BR" dirty="0"/>
              <a:t>Os jogadores definem sua jogada simultaneamente a cada rodada, ou seja, não jogam de maneira intercalada;</a:t>
            </a:r>
          </a:p>
          <a:p>
            <a:pPr marL="457200" indent="-457200" algn="l">
              <a:buFont typeface="Arial" panose="020B0604020202020204" pitchFamily="34" charset="0"/>
              <a:buChar char="•"/>
            </a:pPr>
            <a:r>
              <a:rPr lang="pt-BR" dirty="0"/>
              <a:t>Os jogadores podem escolher uma mesma casa, mas só pontuará o jogador que formar trilha com ela primeiro. Isso elimina a pedra do adversário da casa em questão;</a:t>
            </a:r>
          </a:p>
          <a:p>
            <a:pPr marL="457200" indent="-457200" algn="l">
              <a:buFont typeface="Arial" panose="020B0604020202020204" pitchFamily="34" charset="0"/>
              <a:buChar char="•"/>
            </a:pPr>
            <a:r>
              <a:rPr lang="pt-BR" dirty="0"/>
              <a:t>A cada trilha formada, você retira uma pedra adversária do tabuleiro;</a:t>
            </a:r>
          </a:p>
          <a:p>
            <a:pPr marL="457200" indent="-457200" algn="l">
              <a:buFont typeface="Arial" panose="020B0604020202020204" pitchFamily="34" charset="0"/>
              <a:buChar char="•"/>
            </a:pPr>
            <a:r>
              <a:rPr lang="pt-BR" dirty="0"/>
              <a:t>Vence quem conseguir alocar pedras de maneira exclusiva nos 4 cantos e no centro do tabuleiro primeiro;</a:t>
            </a:r>
          </a:p>
          <a:p>
            <a:pPr marL="457200" indent="-457200">
              <a:buFont typeface="Arial" panose="020B0604020202020204" pitchFamily="34" charset="0"/>
              <a:buChar char="•"/>
            </a:pPr>
            <a:endParaRPr lang="pt-BR" dirty="0"/>
          </a:p>
        </p:txBody>
      </p:sp>
    </p:spTree>
    <p:extLst>
      <p:ext uri="{BB962C8B-B14F-4D97-AF65-F5344CB8AC3E}">
        <p14:creationId xmlns:p14="http://schemas.microsoft.com/office/powerpoint/2010/main" val="1600578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a:t>
            </a:r>
            <a:r>
              <a:rPr lang="pt-BR" dirty="0"/>
              <a:t>Inicial</a:t>
            </a:r>
          </a:p>
        </p:txBody>
      </p:sp>
      <p:sp>
        <p:nvSpPr>
          <p:cNvPr id="6" name="Espaço Reservado para Conteúdo 5"/>
          <p:cNvSpPr>
            <a:spLocks noGrp="1"/>
          </p:cNvSpPr>
          <p:nvPr>
            <p:ph idx="1"/>
          </p:nvPr>
        </p:nvSpPr>
        <p:spPr/>
        <p:txBody>
          <a:bodyPr>
            <a:normAutofit/>
          </a:bodyPr>
          <a:lstStyle/>
          <a:p>
            <a:r>
              <a:rPr lang="pt-BR" dirty="0"/>
              <a:t>Pense no conceito como se estivesse procurando a solução para um problema. Exemplos:</a:t>
            </a:r>
          </a:p>
          <a:p>
            <a:r>
              <a:rPr lang="pt-BR" i="1" dirty="0"/>
              <a:t>Seria divertido brincar de cowboys e índios no espaço?</a:t>
            </a:r>
          </a:p>
          <a:p>
            <a:r>
              <a:rPr lang="pt-BR" i="1" dirty="0"/>
              <a:t>Como seria disputar uma corrida de carros em um campo minado</a:t>
            </a:r>
            <a:r>
              <a:rPr lang="pt-BR" i="1" dirty="0" smtClean="0"/>
              <a:t>?</a:t>
            </a:r>
            <a:endParaRPr lang="pt-BR" i="1" dirty="0"/>
          </a:p>
        </p:txBody>
      </p:sp>
    </p:spTree>
    <p:extLst>
      <p:ext uri="{BB962C8B-B14F-4D97-AF65-F5344CB8AC3E}">
        <p14:creationId xmlns:p14="http://schemas.microsoft.com/office/powerpoint/2010/main" val="1390759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Inicial: Cadeira da Velha</a:t>
            </a:r>
            <a:endParaRPr lang="pt-BR" dirty="0"/>
          </a:p>
        </p:txBody>
      </p:sp>
      <p:sp>
        <p:nvSpPr>
          <p:cNvPr id="6" name="Espaço Reservado para Conteúdo 5"/>
          <p:cNvSpPr>
            <a:spLocks noGrp="1"/>
          </p:cNvSpPr>
          <p:nvPr>
            <p:ph idx="1"/>
          </p:nvPr>
        </p:nvSpPr>
        <p:spPr/>
        <p:txBody>
          <a:bodyPr>
            <a:normAutofit/>
          </a:bodyPr>
          <a:lstStyle/>
          <a:p>
            <a:r>
              <a:rPr lang="pt-BR" dirty="0" smtClean="0"/>
              <a:t>É </a:t>
            </a:r>
            <a:r>
              <a:rPr lang="pt-BR" dirty="0"/>
              <a:t>possível eliminar a vantagem do primeiro jogador no jogo da velha?</a:t>
            </a:r>
          </a:p>
        </p:txBody>
      </p:sp>
    </p:spTree>
    <p:extLst>
      <p:ext uri="{BB962C8B-B14F-4D97-AF65-F5344CB8AC3E}">
        <p14:creationId xmlns:p14="http://schemas.microsoft.com/office/powerpoint/2010/main" val="3574310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 </a:t>
            </a:r>
            <a:r>
              <a:rPr lang="pt-BR" dirty="0"/>
              <a:t>Gênero</a:t>
            </a:r>
          </a:p>
        </p:txBody>
      </p:sp>
      <p:sp>
        <p:nvSpPr>
          <p:cNvPr id="6" name="Espaço Reservado para Conteúdo 5"/>
          <p:cNvSpPr>
            <a:spLocks noGrp="1"/>
          </p:cNvSpPr>
          <p:nvPr>
            <p:ph idx="1"/>
          </p:nvPr>
        </p:nvSpPr>
        <p:spPr/>
        <p:txBody>
          <a:bodyPr>
            <a:normAutofit/>
          </a:bodyPr>
          <a:lstStyle/>
          <a:p>
            <a:r>
              <a:rPr lang="pt-BR" dirty="0"/>
              <a:t>É o tipo de jogo. Ao categorizar os jogos em gêneros, os desenvolvedores e publicadores conseguem visualizar melhor a mecânica do jogo</a:t>
            </a:r>
            <a:r>
              <a:rPr lang="pt-BR" dirty="0" smtClean="0"/>
              <a:t>.</a:t>
            </a:r>
            <a:endParaRPr lang="pt-BR" dirty="0"/>
          </a:p>
        </p:txBody>
      </p:sp>
    </p:spTree>
    <p:extLst>
      <p:ext uri="{BB962C8B-B14F-4D97-AF65-F5344CB8AC3E}">
        <p14:creationId xmlns:p14="http://schemas.microsoft.com/office/powerpoint/2010/main" val="344587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 </a:t>
            </a:r>
            <a:r>
              <a:rPr lang="pt-BR" dirty="0"/>
              <a:t>Plataforma</a:t>
            </a:r>
          </a:p>
        </p:txBody>
      </p:sp>
      <p:sp>
        <p:nvSpPr>
          <p:cNvPr id="6" name="Espaço Reservado para Conteúdo 5"/>
          <p:cNvSpPr>
            <a:spLocks noGrp="1"/>
          </p:cNvSpPr>
          <p:nvPr>
            <p:ph idx="1"/>
          </p:nvPr>
        </p:nvSpPr>
        <p:spPr/>
        <p:txBody>
          <a:bodyPr>
            <a:normAutofit/>
          </a:bodyPr>
          <a:lstStyle/>
          <a:p>
            <a:r>
              <a:rPr lang="pt-BR" dirty="0"/>
              <a:t>É o hardware que será usado no jogo, como um PC, console Xbox </a:t>
            </a:r>
            <a:r>
              <a:rPr lang="pt-BR" dirty="0" err="1"/>
              <a:t>One</a:t>
            </a:r>
            <a:r>
              <a:rPr lang="pt-BR" dirty="0"/>
              <a:t>, Playstation 4, celular, entre outros.</a:t>
            </a:r>
          </a:p>
          <a:p>
            <a:r>
              <a:rPr lang="pt-BR" dirty="0"/>
              <a:t>A diferença entre plataformas, como as configurações do controlador e as limitações técnicas, influenciam o design do jogo</a:t>
            </a:r>
            <a:r>
              <a:rPr lang="pt-BR" dirty="0" smtClean="0"/>
              <a:t>.</a:t>
            </a:r>
            <a:endParaRPr lang="pt-BR" dirty="0"/>
          </a:p>
        </p:txBody>
      </p:sp>
    </p:spTree>
    <p:extLst>
      <p:ext uri="{BB962C8B-B14F-4D97-AF65-F5344CB8AC3E}">
        <p14:creationId xmlns:p14="http://schemas.microsoft.com/office/powerpoint/2010/main" val="27732514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a:t>
            </a:r>
            <a:r>
              <a:rPr lang="pt-BR" dirty="0"/>
              <a:t>: </a:t>
            </a:r>
            <a:r>
              <a:rPr lang="pt-BR" dirty="0" smtClean="0"/>
              <a:t>Cadeira </a:t>
            </a:r>
            <a:r>
              <a:rPr lang="pt-BR" dirty="0"/>
              <a:t>da Velha</a:t>
            </a:r>
            <a:endParaRPr lang="pt-BR" dirty="0"/>
          </a:p>
        </p:txBody>
      </p:sp>
      <p:sp>
        <p:nvSpPr>
          <p:cNvPr id="6" name="Espaço Reservado para Conteúdo 5"/>
          <p:cNvSpPr>
            <a:spLocks noGrp="1"/>
          </p:cNvSpPr>
          <p:nvPr>
            <p:ph idx="1"/>
          </p:nvPr>
        </p:nvSpPr>
        <p:spPr/>
        <p:txBody>
          <a:bodyPr>
            <a:normAutofit/>
          </a:bodyPr>
          <a:lstStyle/>
          <a:p>
            <a:r>
              <a:rPr lang="pt-BR" dirty="0"/>
              <a:t>O jogo </a:t>
            </a:r>
            <a:r>
              <a:rPr lang="pt-BR" dirty="0" smtClean="0"/>
              <a:t>Cadeira da Velha </a:t>
            </a:r>
            <a:r>
              <a:rPr lang="pt-BR" dirty="0"/>
              <a:t>é um exemplo de jogo de estratégia, no qual, o jogador precisa posicionar suas pedras objetivando </a:t>
            </a:r>
            <a:r>
              <a:rPr lang="pt-BR" dirty="0" smtClean="0"/>
              <a:t>conquistar os cantos e o centro do tabuleiro.</a:t>
            </a:r>
          </a:p>
          <a:p>
            <a:r>
              <a:rPr lang="pt-BR" dirty="0" smtClean="0"/>
              <a:t>Ele</a:t>
            </a:r>
            <a:r>
              <a:rPr lang="pt-BR" dirty="0" smtClean="0"/>
              <a:t> </a:t>
            </a:r>
            <a:r>
              <a:rPr lang="pt-BR" dirty="0"/>
              <a:t>pode ser desenvolvido para </a:t>
            </a:r>
            <a:r>
              <a:rPr lang="pt-BR" dirty="0" err="1" smtClean="0"/>
              <a:t>PC’s</a:t>
            </a:r>
            <a:r>
              <a:rPr lang="pt-BR" dirty="0" smtClean="0"/>
              <a:t>, consoles </a:t>
            </a:r>
            <a:r>
              <a:rPr lang="pt-BR" dirty="0"/>
              <a:t>e celulares.</a:t>
            </a:r>
          </a:p>
        </p:txBody>
      </p:sp>
    </p:spTree>
    <p:extLst>
      <p:ext uri="{BB962C8B-B14F-4D97-AF65-F5344CB8AC3E}">
        <p14:creationId xmlns:p14="http://schemas.microsoft.com/office/powerpoint/2010/main" val="1233414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SWOT</a:t>
            </a:r>
          </a:p>
        </p:txBody>
      </p:sp>
      <p:sp>
        <p:nvSpPr>
          <p:cNvPr id="6" name="Espaço Reservado para Conteúdo 5"/>
          <p:cNvSpPr>
            <a:spLocks noGrp="1"/>
          </p:cNvSpPr>
          <p:nvPr>
            <p:ph idx="1"/>
          </p:nvPr>
        </p:nvSpPr>
        <p:spPr/>
        <p:txBody>
          <a:bodyPr>
            <a:normAutofit/>
          </a:bodyPr>
          <a:lstStyle/>
          <a:p>
            <a:r>
              <a:rPr lang="pt-BR" i="1" dirty="0" err="1"/>
              <a:t>Strengths</a:t>
            </a:r>
            <a:r>
              <a:rPr lang="pt-BR" dirty="0"/>
              <a:t>, </a:t>
            </a:r>
            <a:r>
              <a:rPr lang="pt-BR" i="1" dirty="0" err="1"/>
              <a:t>Weaknesses</a:t>
            </a:r>
            <a:r>
              <a:rPr lang="pt-BR" dirty="0"/>
              <a:t>, </a:t>
            </a:r>
            <a:r>
              <a:rPr lang="pt-BR" i="1" dirty="0" err="1"/>
              <a:t>Opportunities</a:t>
            </a:r>
            <a:r>
              <a:rPr lang="pt-BR" dirty="0"/>
              <a:t> </a:t>
            </a:r>
            <a:r>
              <a:rPr lang="pt-BR" i="1" dirty="0" err="1"/>
              <a:t>and</a:t>
            </a:r>
            <a:r>
              <a:rPr lang="pt-BR" i="1" dirty="0"/>
              <a:t> </a:t>
            </a:r>
            <a:r>
              <a:rPr lang="pt-BR" i="1" dirty="0" err="1"/>
              <a:t>Threats</a:t>
            </a:r>
            <a:endParaRPr lang="pt-BR" i="1" dirty="0"/>
          </a:p>
          <a:p>
            <a:r>
              <a:rPr lang="pt-BR" dirty="0"/>
              <a:t>(Pontos fortes, Pontos fracos, Oportunidades e Ameaças), indica os pontos fortes e fracos do conceito do jogo, as oportunidades de mercado e qualquer ameaça que possa afetar o sucesso do jogo.</a:t>
            </a:r>
          </a:p>
        </p:txBody>
      </p:sp>
    </p:spTree>
    <p:extLst>
      <p:ext uri="{BB962C8B-B14F-4D97-AF65-F5344CB8AC3E}">
        <p14:creationId xmlns:p14="http://schemas.microsoft.com/office/powerpoint/2010/main" val="3816851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SWOT</a:t>
            </a:r>
          </a:p>
        </p:txBody>
      </p:sp>
      <p:sp>
        <p:nvSpPr>
          <p:cNvPr id="6" name="Espaço Reservado para Conteúdo 5"/>
          <p:cNvSpPr>
            <a:spLocks noGrp="1"/>
          </p:cNvSpPr>
          <p:nvPr>
            <p:ph idx="1"/>
          </p:nvPr>
        </p:nvSpPr>
        <p:spPr/>
        <p:txBody>
          <a:bodyPr>
            <a:normAutofit/>
          </a:bodyPr>
          <a:lstStyle/>
          <a:p>
            <a:r>
              <a:rPr lang="pt-BR" dirty="0"/>
              <a:t>Comece a análise identificando um jogo que seja um possível concorrente. Pode ser um jogo de gênero semelhante ou com recursos de </a:t>
            </a:r>
            <a:r>
              <a:rPr lang="pt-BR" dirty="0" err="1"/>
              <a:t>jogabilidade</a:t>
            </a:r>
            <a:r>
              <a:rPr lang="pt-BR" dirty="0"/>
              <a:t> parecidos, um jogo que seja interessante para seu público-alvo ou um jogo baseado em licenças semelhantes.</a:t>
            </a:r>
          </a:p>
        </p:txBody>
      </p:sp>
    </p:spTree>
    <p:extLst>
      <p:ext uri="{BB962C8B-B14F-4D97-AF65-F5344CB8AC3E}">
        <p14:creationId xmlns:p14="http://schemas.microsoft.com/office/powerpoint/2010/main" val="2815559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Engenharia de Software</a:t>
            </a:r>
          </a:p>
        </p:txBody>
      </p:sp>
      <p:sp>
        <p:nvSpPr>
          <p:cNvPr id="6" name="Espaço Reservado para Conteúdo 5"/>
          <p:cNvSpPr>
            <a:spLocks noGrp="1"/>
          </p:cNvSpPr>
          <p:nvPr>
            <p:ph idx="1"/>
          </p:nvPr>
        </p:nvSpPr>
        <p:spPr/>
        <p:txBody>
          <a:bodyPr>
            <a:normAutofit/>
          </a:bodyPr>
          <a:lstStyle/>
          <a:p>
            <a:r>
              <a:rPr lang="pt-BR" dirty="0"/>
              <a:t>“</a:t>
            </a:r>
            <a:r>
              <a:rPr lang="pt-BR" i="1" dirty="0"/>
              <a:t>Engenharia de Software é o estabelecimento e o emprego de sólidos princípios de engenharia de modo a obter software de maneira econômica, que seja confiável e funcione de forma eficiente em máquinas reais</a:t>
            </a:r>
            <a:r>
              <a:rPr lang="pt-BR" dirty="0"/>
              <a:t>”</a:t>
            </a:r>
          </a:p>
          <a:p>
            <a:pPr algn="r"/>
            <a:r>
              <a:rPr lang="pt-BR" b="1" dirty="0"/>
              <a:t>Fritz Bauer</a:t>
            </a:r>
          </a:p>
        </p:txBody>
      </p:sp>
    </p:spTree>
    <p:extLst>
      <p:ext uri="{BB962C8B-B14F-4D97-AF65-F5344CB8AC3E}">
        <p14:creationId xmlns:p14="http://schemas.microsoft.com/office/powerpoint/2010/main" val="205696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lnSpcReduction="10000"/>
          </a:bodyPr>
          <a:lstStyle/>
          <a:p>
            <a:r>
              <a:rPr lang="pt-BR" dirty="0"/>
              <a:t>Recursos básicos;</a:t>
            </a:r>
          </a:p>
          <a:p>
            <a:r>
              <a:rPr lang="pt-BR" dirty="0"/>
              <a:t>Recursos inovadores;</a:t>
            </a:r>
          </a:p>
          <a:p>
            <a:r>
              <a:rPr lang="pt-BR" dirty="0"/>
              <a:t>Recursos do jogador;</a:t>
            </a:r>
          </a:p>
          <a:p>
            <a:r>
              <a:rPr lang="pt-BR" dirty="0"/>
              <a:t>Impulsionadores de vendas exclusivos;</a:t>
            </a:r>
          </a:p>
          <a:p>
            <a:r>
              <a:rPr lang="pt-BR" dirty="0"/>
              <a:t>Valores de produção;</a:t>
            </a:r>
          </a:p>
          <a:p>
            <a:r>
              <a:rPr lang="pt-BR" dirty="0"/>
              <a:t>Vinculação a licenciamento;</a:t>
            </a:r>
          </a:p>
          <a:p>
            <a:r>
              <a:rPr lang="pt-BR" dirty="0"/>
              <a:t>Preços satisfatórios;</a:t>
            </a:r>
          </a:p>
          <a:p>
            <a:r>
              <a:rPr lang="pt-BR" dirty="0"/>
              <a:t>Experiência da equipe;</a:t>
            </a:r>
          </a:p>
        </p:txBody>
      </p:sp>
      <p:sp>
        <p:nvSpPr>
          <p:cNvPr id="7" name="Espaço Reservado para Conteúdo 6"/>
          <p:cNvSpPr>
            <a:spLocks noGrp="1"/>
          </p:cNvSpPr>
          <p:nvPr>
            <p:ph sz="half" idx="2"/>
          </p:nvPr>
        </p:nvSpPr>
        <p:spPr/>
        <p:txBody>
          <a:bodyPr>
            <a:normAutofit lnSpcReduction="10000"/>
          </a:bodyPr>
          <a:lstStyle/>
          <a:p>
            <a:r>
              <a:rPr lang="pt-BR" dirty="0"/>
              <a:t>Apelo popular;</a:t>
            </a:r>
          </a:p>
          <a:p>
            <a:r>
              <a:rPr lang="pt-BR" dirty="0"/>
              <a:t>Apelo internacional;</a:t>
            </a:r>
          </a:p>
          <a:p>
            <a:r>
              <a:rPr lang="pt-BR" dirty="0"/>
              <a:t>Potencial para entrada de receitas;</a:t>
            </a:r>
          </a:p>
          <a:p>
            <a:r>
              <a:rPr lang="pt-BR" dirty="0"/>
              <a:t>Recursos de marketing;</a:t>
            </a:r>
          </a:p>
          <a:p>
            <a:r>
              <a:rPr lang="pt-BR" dirty="0"/>
              <a:t>Vinculação a franquia;</a:t>
            </a:r>
          </a:p>
          <a:p>
            <a:r>
              <a:rPr lang="pt-BR" dirty="0"/>
              <a:t>Potencial de vinculação a console; e</a:t>
            </a:r>
          </a:p>
          <a:p>
            <a:r>
              <a:rPr lang="pt-BR" dirty="0"/>
              <a:t>Potencial </a:t>
            </a:r>
            <a:r>
              <a:rPr lang="pt-BR" dirty="0" err="1"/>
              <a:t>multiplataforma</a:t>
            </a:r>
            <a:r>
              <a:rPr lang="pt-BR" dirty="0"/>
              <a:t>.</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Fortes</a:t>
            </a:r>
          </a:p>
        </p:txBody>
      </p:sp>
    </p:spTree>
    <p:extLst>
      <p:ext uri="{BB962C8B-B14F-4D97-AF65-F5344CB8AC3E}">
        <p14:creationId xmlns:p14="http://schemas.microsoft.com/office/powerpoint/2010/main" val="125362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Falta de experiência da equipe;</a:t>
            </a:r>
          </a:p>
          <a:p>
            <a:r>
              <a:rPr lang="pt-BR" dirty="0"/>
              <a:t>Falta de recursos competitivos;</a:t>
            </a:r>
          </a:p>
          <a:p>
            <a:r>
              <a:rPr lang="pt-BR" dirty="0"/>
              <a:t>Nenhuma inovação;</a:t>
            </a:r>
          </a:p>
          <a:p>
            <a:r>
              <a:rPr lang="pt-BR" dirty="0"/>
              <a:t>Escolha da plataforma;</a:t>
            </a:r>
          </a:p>
          <a:p>
            <a:r>
              <a:rPr lang="pt-BR" dirty="0"/>
              <a:t>Empresa pouco conhecida;</a:t>
            </a:r>
          </a:p>
        </p:txBody>
      </p:sp>
      <p:sp>
        <p:nvSpPr>
          <p:cNvPr id="7" name="Espaço Reservado para Conteúdo 6"/>
          <p:cNvSpPr>
            <a:spLocks noGrp="1"/>
          </p:cNvSpPr>
          <p:nvPr>
            <p:ph sz="half" idx="2"/>
          </p:nvPr>
        </p:nvSpPr>
        <p:spPr/>
        <p:txBody>
          <a:bodyPr>
            <a:normAutofit/>
          </a:bodyPr>
          <a:lstStyle/>
          <a:p>
            <a:r>
              <a:rPr lang="pt-BR" dirty="0"/>
              <a:t>Disponibilidade de recursos;</a:t>
            </a:r>
          </a:p>
          <a:p>
            <a:r>
              <a:rPr lang="pt-BR" dirty="0"/>
              <a:t>Falta de entusiasmo na equipe;</a:t>
            </a:r>
          </a:p>
          <a:p>
            <a:r>
              <a:rPr lang="pt-BR" dirty="0"/>
              <a:t>Liderança fraca;</a:t>
            </a:r>
          </a:p>
          <a:p>
            <a:r>
              <a:rPr lang="pt-BR" dirty="0"/>
              <a:t>Questões financeiras; e</a:t>
            </a:r>
          </a:p>
          <a:p>
            <a:r>
              <a:rPr lang="pt-BR" dirty="0"/>
              <a:t>Cronogramas e prazos;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Fracos</a:t>
            </a:r>
          </a:p>
        </p:txBody>
      </p:sp>
    </p:spTree>
    <p:extLst>
      <p:ext uri="{BB962C8B-B14F-4D97-AF65-F5344CB8AC3E}">
        <p14:creationId xmlns:p14="http://schemas.microsoft.com/office/powerpoint/2010/main" val="22472132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Tendências da indústria ou do estilo de vida;</a:t>
            </a:r>
          </a:p>
          <a:p>
            <a:r>
              <a:rPr lang="pt-BR" dirty="0"/>
              <a:t>Inovações técnicas;</a:t>
            </a:r>
          </a:p>
          <a:p>
            <a:r>
              <a:rPr lang="pt-BR" dirty="0"/>
              <a:t>Tendências de mercado;</a:t>
            </a:r>
          </a:p>
          <a:p>
            <a:r>
              <a:rPr lang="pt-BR" dirty="0"/>
              <a:t>Pontos fracos da concorrência;</a:t>
            </a:r>
          </a:p>
          <a:p>
            <a:r>
              <a:rPr lang="pt-BR" dirty="0"/>
              <a:t>Globalização;</a:t>
            </a:r>
          </a:p>
        </p:txBody>
      </p:sp>
      <p:sp>
        <p:nvSpPr>
          <p:cNvPr id="7" name="Espaço Reservado para Conteúdo 6"/>
          <p:cNvSpPr>
            <a:spLocks noGrp="1"/>
          </p:cNvSpPr>
          <p:nvPr>
            <p:ph sz="half" idx="2"/>
          </p:nvPr>
        </p:nvSpPr>
        <p:spPr/>
        <p:txBody>
          <a:bodyPr>
            <a:normAutofit/>
          </a:bodyPr>
          <a:lstStyle/>
          <a:p>
            <a:r>
              <a:rPr lang="pt-BR" dirty="0"/>
              <a:t>Mercado-alvo;</a:t>
            </a:r>
          </a:p>
          <a:p>
            <a:r>
              <a:rPr lang="pt-BR" dirty="0"/>
              <a:t>Nichos de mercado-alvo;</a:t>
            </a:r>
          </a:p>
          <a:p>
            <a:r>
              <a:rPr lang="pt-BR" dirty="0"/>
              <a:t>Parcerias;</a:t>
            </a:r>
          </a:p>
          <a:p>
            <a:r>
              <a:rPr lang="pt-BR" dirty="0"/>
              <a:t>Tendências de middleware; e</a:t>
            </a:r>
          </a:p>
          <a:p>
            <a:r>
              <a:rPr lang="pt-BR" dirty="0"/>
              <a:t>Datas de lançamento.</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Oportunidades</a:t>
            </a:r>
          </a:p>
        </p:txBody>
      </p:sp>
    </p:spTree>
    <p:extLst>
      <p:ext uri="{BB962C8B-B14F-4D97-AF65-F5344CB8AC3E}">
        <p14:creationId xmlns:p14="http://schemas.microsoft.com/office/powerpoint/2010/main" val="11850156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Influências políticas;</a:t>
            </a:r>
          </a:p>
          <a:p>
            <a:r>
              <a:rPr lang="pt-BR" dirty="0"/>
              <a:t>Pontos fortes da concorrência;</a:t>
            </a:r>
          </a:p>
          <a:p>
            <a:r>
              <a:rPr lang="pt-BR" dirty="0"/>
              <a:t>Datas de lançamento da concorrência;</a:t>
            </a:r>
          </a:p>
        </p:txBody>
      </p:sp>
      <p:sp>
        <p:nvSpPr>
          <p:cNvPr id="7" name="Espaço Reservado para Conteúdo 6"/>
          <p:cNvSpPr>
            <a:spLocks noGrp="1"/>
          </p:cNvSpPr>
          <p:nvPr>
            <p:ph sz="half" idx="2"/>
          </p:nvPr>
        </p:nvSpPr>
        <p:spPr/>
        <p:txBody>
          <a:bodyPr>
            <a:normAutofit/>
          </a:bodyPr>
          <a:lstStyle/>
          <a:p>
            <a:r>
              <a:rPr lang="pt-BR" dirty="0"/>
              <a:t>Demanda cautelosa no mercado;</a:t>
            </a:r>
          </a:p>
          <a:p>
            <a:r>
              <a:rPr lang="pt-BR" dirty="0"/>
              <a:t>Perda da equipe principal;</a:t>
            </a:r>
          </a:p>
          <a:p>
            <a:r>
              <a:rPr lang="pt-BR" dirty="0"/>
              <a:t>Perda de patrocínio; e</a:t>
            </a:r>
          </a:p>
          <a:p>
            <a:r>
              <a:rPr lang="pt-BR" dirty="0"/>
              <a:t>Inovações técnicas.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Ameaças</a:t>
            </a:r>
          </a:p>
        </p:txBody>
      </p:sp>
    </p:spTree>
    <p:extLst>
      <p:ext uri="{BB962C8B-B14F-4D97-AF65-F5344CB8AC3E}">
        <p14:creationId xmlns:p14="http://schemas.microsoft.com/office/powerpoint/2010/main" val="1175085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SWOT: Cadeira da Velha</a:t>
            </a:r>
            <a:endParaRPr lang="pt-BR" dirty="0"/>
          </a:p>
        </p:txBody>
      </p:sp>
      <p:graphicFrame>
        <p:nvGraphicFramePr>
          <p:cNvPr id="2" name="Content Placeholder 1">
            <a:extLst>
              <a:ext uri="{FF2B5EF4-FFF2-40B4-BE49-F238E27FC236}">
                <a16:creationId xmlns:a16="http://schemas.microsoft.com/office/drawing/2014/main" id="{0CB4293F-BD38-42A1-AB23-51110BEBAD89}"/>
              </a:ext>
            </a:extLst>
          </p:cNvPr>
          <p:cNvGraphicFramePr>
            <a:graphicFrameLocks noGrp="1"/>
          </p:cNvGraphicFramePr>
          <p:nvPr>
            <p:ph idx="1"/>
            <p:extLst>
              <p:ext uri="{D42A27DB-BD31-4B8C-83A1-F6EECF244321}">
                <p14:modId xmlns:p14="http://schemas.microsoft.com/office/powerpoint/2010/main" val="1638544753"/>
              </p:ext>
            </p:extLst>
          </p:nvPr>
        </p:nvGraphicFramePr>
        <p:xfrm>
          <a:off x="712082" y="2085453"/>
          <a:ext cx="10767836" cy="2960100"/>
        </p:xfrm>
        <a:graphic>
          <a:graphicData uri="http://schemas.openxmlformats.org/drawingml/2006/table">
            <a:tbl>
              <a:tblPr>
                <a:tableStyleId>{BDBED569-4797-4DF1-A0F4-6AAB3CD982D8}</a:tableStyleId>
              </a:tblPr>
              <a:tblGrid>
                <a:gridCol w="2691959">
                  <a:extLst>
                    <a:ext uri="{9D8B030D-6E8A-4147-A177-3AD203B41FA5}">
                      <a16:colId xmlns:a16="http://schemas.microsoft.com/office/drawing/2014/main" val="2159379634"/>
                    </a:ext>
                  </a:extLst>
                </a:gridCol>
                <a:gridCol w="2691959">
                  <a:extLst>
                    <a:ext uri="{9D8B030D-6E8A-4147-A177-3AD203B41FA5}">
                      <a16:colId xmlns:a16="http://schemas.microsoft.com/office/drawing/2014/main" val="1670533188"/>
                    </a:ext>
                  </a:extLst>
                </a:gridCol>
                <a:gridCol w="2691959">
                  <a:extLst>
                    <a:ext uri="{9D8B030D-6E8A-4147-A177-3AD203B41FA5}">
                      <a16:colId xmlns:a16="http://schemas.microsoft.com/office/drawing/2014/main" val="691117356"/>
                    </a:ext>
                  </a:extLst>
                </a:gridCol>
                <a:gridCol w="2691959">
                  <a:extLst>
                    <a:ext uri="{9D8B030D-6E8A-4147-A177-3AD203B41FA5}">
                      <a16:colId xmlns:a16="http://schemas.microsoft.com/office/drawing/2014/main" val="1773095130"/>
                    </a:ext>
                  </a:extLst>
                </a:gridCol>
              </a:tblGrid>
              <a:tr h="344379">
                <a:tc gridSpan="4">
                  <a:txBody>
                    <a:bodyPr/>
                    <a:lstStyle/>
                    <a:p>
                      <a:pPr algn="ctr" fontAlgn="b"/>
                      <a:r>
                        <a:rPr lang="pt-BR" sz="1500" u="none" strike="noStrike" dirty="0">
                          <a:effectLst/>
                        </a:rPr>
                        <a:t>O principal concorrente de Dominação é o Jogo da Velha</a:t>
                      </a:r>
                      <a:endParaRPr lang="pt-BR" sz="1500" b="0" i="0" u="none" strike="noStrike" dirty="0">
                        <a:solidFill>
                          <a:srgbClr val="000000"/>
                        </a:solidFill>
                        <a:effectLst/>
                        <a:latin typeface="Calibri" panose="020F0502020204030204" pitchFamily="34" charset="0"/>
                      </a:endParaRPr>
                    </a:p>
                  </a:txBody>
                  <a:tcPr marL="103035" marR="103035" marT="51517" marB="51517" anchor="b">
                    <a:lnL w="12700" cmpd="sng">
                      <a:noFill/>
                    </a:lnL>
                    <a:lnR w="12700" cmpd="sng">
                      <a:noFill/>
                    </a:lnR>
                    <a:lnT w="12700" cmpd="sng">
                      <a:noFill/>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736256166"/>
                  </a:ext>
                </a:extLst>
              </a:tr>
              <a:tr h="344379">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internos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externos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extLst>
                  <a:ext uri="{0D108BD9-81ED-4DB2-BD59-A6C34878D82A}">
                    <a16:rowId xmlns:a16="http://schemas.microsoft.com/office/drawing/2014/main" val="4254046172"/>
                  </a:ext>
                </a:extLst>
              </a:tr>
              <a:tr h="252372">
                <a:tc>
                  <a:txBody>
                    <a:bodyPr/>
                    <a:lstStyle/>
                    <a:p>
                      <a:pPr algn="l" fontAlgn="b"/>
                      <a:r>
                        <a:rPr lang="en-US" sz="1500" i="1" u="none" strike="noStrike" dirty="0" err="1">
                          <a:effectLst/>
                        </a:rPr>
                        <a:t>Pontos</a:t>
                      </a:r>
                      <a:r>
                        <a:rPr lang="en-US" sz="1500" i="1" u="none" strike="noStrike" dirty="0">
                          <a:effectLst/>
                        </a:rPr>
                        <a:t> Fortes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Oportunidades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573003314"/>
                  </a:ext>
                </a:extLst>
              </a:tr>
              <a:tr h="1009484">
                <a:tc>
                  <a:txBody>
                    <a:bodyPr/>
                    <a:lstStyle/>
                    <a:p>
                      <a:pPr algn="l" fontAlgn="t"/>
                      <a:r>
                        <a:rPr lang="pt-BR" sz="1500" u="none" strike="noStrike" dirty="0">
                          <a:effectLst/>
                        </a:rPr>
                        <a:t>os jogadores jogam simultaneamente a cada rodada, não dando vantagem a que inicia o jogo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enfatizar esse recurso no plano de marketing</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exposição de jogos de tabuleiro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disponibilizar uma cópia do jogo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0669581"/>
                  </a:ext>
                </a:extLst>
              </a:tr>
              <a:tr h="252372">
                <a:tc>
                  <a:txBody>
                    <a:bodyPr/>
                    <a:lstStyle/>
                    <a:p>
                      <a:pPr algn="l" fontAlgn="b"/>
                      <a:r>
                        <a:rPr lang="en-US" sz="1500" i="1" u="none" strike="noStrike" dirty="0" err="1">
                          <a:effectLst/>
                        </a:rPr>
                        <a:t>Pontos</a:t>
                      </a:r>
                      <a:r>
                        <a:rPr lang="en-US" sz="1500" i="1" u="none" strike="noStrike" dirty="0">
                          <a:effectLst/>
                        </a:rPr>
                        <a:t> </a:t>
                      </a:r>
                      <a:r>
                        <a:rPr lang="en-US" sz="1500" i="1" u="none" strike="noStrike" dirty="0" err="1">
                          <a:effectLst/>
                        </a:rPr>
                        <a:t>Fracos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Ameaças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063595116"/>
                  </a:ext>
                </a:extLst>
              </a:tr>
              <a:tr h="757114">
                <a:tc>
                  <a:txBody>
                    <a:bodyPr/>
                    <a:lstStyle/>
                    <a:p>
                      <a:pPr algn="l" fontAlgn="t"/>
                      <a:r>
                        <a:rPr lang="pt-BR" sz="1500" u="none" strike="noStrike" dirty="0">
                          <a:effectLst/>
                        </a:rPr>
                        <a:t>o jogo possui regras mais complexas</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1500" u="none" strike="noStrike" dirty="0" err="1">
                          <a:effectLst/>
                        </a:rPr>
                        <a:t>produzir</a:t>
                      </a:r>
                      <a:r>
                        <a:rPr lang="en-US" sz="1500" u="none" strike="noStrike" dirty="0">
                          <a:effectLst/>
                        </a:rPr>
                        <a:t> </a:t>
                      </a:r>
                      <a:r>
                        <a:rPr lang="en-US" sz="1500" u="none" strike="noStrike" dirty="0" err="1">
                          <a:effectLst/>
                        </a:rPr>
                        <a:t>documentação</a:t>
                      </a:r>
                      <a:r>
                        <a:rPr lang="en-US" sz="1500" u="none" strike="noStrike" dirty="0">
                          <a:effectLst/>
                        </a:rPr>
                        <a:t> </a:t>
                      </a:r>
                      <a:r>
                        <a:rPr lang="en-US" sz="1500" u="none" strike="noStrike" dirty="0" err="1">
                          <a:effectLst/>
                        </a:rPr>
                        <a:t>ilustrada</a:t>
                      </a:r>
                      <a:endParaRPr lang="en-US"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aquisição de jogos mais conhecidos no mesmo período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agendar o lançamento do jogo junto a coordenação da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84676742"/>
                  </a:ext>
                </a:extLst>
              </a:tr>
            </a:tbl>
          </a:graphicData>
        </a:graphic>
      </p:graphicFrame>
    </p:spTree>
    <p:extLst>
      <p:ext uri="{BB962C8B-B14F-4D97-AF65-F5344CB8AC3E}">
        <p14:creationId xmlns:p14="http://schemas.microsoft.com/office/powerpoint/2010/main" val="2421243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Competitiva</a:t>
            </a:r>
          </a:p>
        </p:txBody>
      </p:sp>
      <p:sp>
        <p:nvSpPr>
          <p:cNvPr id="6" name="Espaço Reservado para Conteúdo 5"/>
          <p:cNvSpPr>
            <a:spLocks noGrp="1"/>
          </p:cNvSpPr>
          <p:nvPr>
            <p:ph idx="1"/>
          </p:nvPr>
        </p:nvSpPr>
        <p:spPr/>
        <p:txBody>
          <a:bodyPr>
            <a:normAutofit/>
          </a:bodyPr>
          <a:lstStyle/>
          <a:p>
            <a:r>
              <a:rPr lang="pt-BR" dirty="0"/>
              <a:t>É uma análise completa da concorrência atual e futura. Parecida com a análise SWOT, só que aplicada ao concorrente.</a:t>
            </a:r>
          </a:p>
          <a:p>
            <a:r>
              <a:rPr lang="pt-BR" dirty="0"/>
              <a:t>Em um cenário no qual você precisa convencer um publicador ou patrocinador da viabilidade do desenvolvimento do jogo, esses instrumentos são importantes para expor os pontos fortes de seu jogo e mostrar que você está atento ao mercado, prevendo medidas para amenizar os riscos.  </a:t>
            </a:r>
          </a:p>
        </p:txBody>
      </p:sp>
    </p:spTree>
    <p:extLst>
      <p:ext uri="{BB962C8B-B14F-4D97-AF65-F5344CB8AC3E}">
        <p14:creationId xmlns:p14="http://schemas.microsoft.com/office/powerpoint/2010/main" val="40719790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Aprovação do Conceito Inicial</a:t>
            </a:r>
            <a:endParaRPr lang="pt-BR" dirty="0"/>
          </a:p>
        </p:txBody>
      </p:sp>
      <p:sp>
        <p:nvSpPr>
          <p:cNvPr id="6" name="Espaço Reservado para Conteúdo 5"/>
          <p:cNvSpPr>
            <a:spLocks noGrp="1"/>
          </p:cNvSpPr>
          <p:nvPr>
            <p:ph idx="1"/>
          </p:nvPr>
        </p:nvSpPr>
        <p:spPr/>
        <p:txBody>
          <a:bodyPr>
            <a:normAutofit/>
          </a:bodyPr>
          <a:lstStyle/>
          <a:p>
            <a:r>
              <a:rPr lang="pt-BR" dirty="0"/>
              <a:t>Após as informações conceituais básicas serem definidas e uma análise SWOT ser conduzida, elabore um resumo e apresente-o para todas as partes interessadas na aprovação.</a:t>
            </a:r>
          </a:p>
          <a:p>
            <a:r>
              <a:rPr lang="pt-BR" dirty="0"/>
              <a:t>É importante que a elaboração desse documento e a submissão para aprovação seja feita na primeira ou segunda semana da fase de pré-produção. Para que não haja o risco de trabalhar muito tempo em um conceito errado.</a:t>
            </a:r>
          </a:p>
        </p:txBody>
      </p:sp>
    </p:spTree>
    <p:extLst>
      <p:ext uri="{BB962C8B-B14F-4D97-AF65-F5344CB8AC3E}">
        <p14:creationId xmlns:p14="http://schemas.microsoft.com/office/powerpoint/2010/main" val="807229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Declaração </a:t>
            </a:r>
            <a:r>
              <a:rPr lang="pt-BR" dirty="0"/>
              <a:t>da missão</a:t>
            </a:r>
          </a:p>
        </p:txBody>
      </p:sp>
      <p:sp>
        <p:nvSpPr>
          <p:cNvPr id="6" name="Espaço Reservado para Conteúdo 5"/>
          <p:cNvSpPr>
            <a:spLocks noGrp="1"/>
          </p:cNvSpPr>
          <p:nvPr>
            <p:ph idx="1"/>
          </p:nvPr>
        </p:nvSpPr>
        <p:spPr/>
        <p:txBody>
          <a:bodyPr>
            <a:normAutofit/>
          </a:bodyPr>
          <a:lstStyle/>
          <a:p>
            <a:r>
              <a:rPr lang="pt-BR" dirty="0"/>
              <a:t>Define os objetivos principais do projeto. Um boa dica é formular uma declaração que responda a duas perguntas:</a:t>
            </a:r>
          </a:p>
          <a:p>
            <a:r>
              <a:rPr lang="pt-BR" dirty="0"/>
              <a:t>O que vai ser feito?</a:t>
            </a:r>
          </a:p>
          <a:p>
            <a:r>
              <a:rPr lang="pt-BR" dirty="0"/>
              <a:t>Para quem vai ser feito</a:t>
            </a:r>
            <a:r>
              <a:rPr lang="pt-BR" dirty="0" smtClean="0"/>
              <a:t>?</a:t>
            </a:r>
            <a:endParaRPr lang="pt-BR" i="1" dirty="0"/>
          </a:p>
        </p:txBody>
      </p:sp>
    </p:spTree>
    <p:extLst>
      <p:ext uri="{BB962C8B-B14F-4D97-AF65-F5344CB8AC3E}">
        <p14:creationId xmlns:p14="http://schemas.microsoft.com/office/powerpoint/2010/main" val="41522042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fontScale="90000"/>
          </a:bodyPr>
          <a:lstStyle/>
          <a:p>
            <a:r>
              <a:rPr lang="pt-BR" dirty="0" smtClean="0"/>
              <a:t>Declaração </a:t>
            </a:r>
            <a:r>
              <a:rPr lang="pt-BR" dirty="0"/>
              <a:t>da </a:t>
            </a:r>
            <a:r>
              <a:rPr lang="pt-BR" dirty="0" smtClean="0"/>
              <a:t>missão: </a:t>
            </a:r>
            <a:r>
              <a:rPr lang="pt-BR" dirty="0"/>
              <a:t>Cadeira da Velha</a:t>
            </a:r>
            <a:endParaRPr lang="pt-BR" dirty="0"/>
          </a:p>
        </p:txBody>
      </p:sp>
      <p:sp>
        <p:nvSpPr>
          <p:cNvPr id="6" name="Espaço Reservado para Conteúdo 5"/>
          <p:cNvSpPr>
            <a:spLocks noGrp="1"/>
          </p:cNvSpPr>
          <p:nvPr>
            <p:ph idx="1"/>
          </p:nvPr>
        </p:nvSpPr>
        <p:spPr/>
        <p:txBody>
          <a:bodyPr>
            <a:normAutofit/>
          </a:bodyPr>
          <a:lstStyle/>
          <a:p>
            <a:r>
              <a:rPr lang="pt-BR" dirty="0" smtClean="0"/>
              <a:t>Uma </a:t>
            </a:r>
            <a:r>
              <a:rPr lang="pt-BR" dirty="0"/>
              <a:t>releitura mais desafiadora do tradicional jogo da velha, na qual o objetivo é dominar o tabuleiro.</a:t>
            </a:r>
          </a:p>
        </p:txBody>
      </p:sp>
    </p:spTree>
    <p:extLst>
      <p:ext uri="{BB962C8B-B14F-4D97-AF65-F5344CB8AC3E}">
        <p14:creationId xmlns:p14="http://schemas.microsoft.com/office/powerpoint/2010/main" val="16882116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Cenário </a:t>
            </a:r>
            <a:r>
              <a:rPr lang="pt-BR" dirty="0"/>
              <a:t>do jogo</a:t>
            </a:r>
          </a:p>
        </p:txBody>
      </p:sp>
      <p:sp>
        <p:nvSpPr>
          <p:cNvPr id="6" name="Espaço Reservado para Conteúdo 5"/>
          <p:cNvSpPr>
            <a:spLocks noGrp="1"/>
          </p:cNvSpPr>
          <p:nvPr>
            <p:ph idx="1"/>
          </p:nvPr>
        </p:nvSpPr>
        <p:spPr/>
        <p:txBody>
          <a:bodyPr>
            <a:normAutofit/>
          </a:bodyPr>
          <a:lstStyle/>
          <a:p>
            <a:r>
              <a:rPr lang="pt-BR" dirty="0"/>
              <a:t>Serão selecionadas ideias que funcionem bem com o conceito inicial para serem trabalhadas e determinar a aparência do cenário.</a:t>
            </a:r>
          </a:p>
          <a:p>
            <a:r>
              <a:rPr lang="pt-BR" dirty="0"/>
              <a:t>Deve-se redigir uma descrição do cenário, na qual os artistas irão se basear para criar a arte conceitual</a:t>
            </a:r>
          </a:p>
        </p:txBody>
      </p:sp>
    </p:spTree>
    <p:extLst>
      <p:ext uri="{BB962C8B-B14F-4D97-AF65-F5344CB8AC3E}">
        <p14:creationId xmlns:p14="http://schemas.microsoft.com/office/powerpoint/2010/main" val="3535315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a:bodyPr>
          <a:lstStyle/>
          <a:p>
            <a:r>
              <a:rPr lang="pt-BR" dirty="0"/>
              <a:t>O processo de produção de um jogos difere de um projeto para outro. Você pode ter um projeto de jogo para Web com uma equipe pequena como pode ter um para console baseado em um filme, lidando com questões de licença, com uma equipe bem maior.</a:t>
            </a:r>
          </a:p>
        </p:txBody>
      </p:sp>
    </p:spTree>
    <p:extLst>
      <p:ext uri="{BB962C8B-B14F-4D97-AF65-F5344CB8AC3E}">
        <p14:creationId xmlns:p14="http://schemas.microsoft.com/office/powerpoint/2010/main" val="442467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Cenário </a:t>
            </a:r>
            <a:r>
              <a:rPr lang="pt-BR" dirty="0"/>
              <a:t>do </a:t>
            </a:r>
            <a:r>
              <a:rPr lang="pt-BR" dirty="0" smtClean="0"/>
              <a:t>jogo: </a:t>
            </a:r>
            <a:r>
              <a:rPr lang="pt-BR" dirty="0"/>
              <a:t>Cadeira da Velha</a:t>
            </a:r>
            <a:endParaRPr lang="pt-BR" dirty="0"/>
          </a:p>
        </p:txBody>
      </p:sp>
      <p:sp>
        <p:nvSpPr>
          <p:cNvPr id="6" name="Espaço Reservado para Conteúdo 5"/>
          <p:cNvSpPr>
            <a:spLocks noGrp="1"/>
          </p:cNvSpPr>
          <p:nvPr>
            <p:ph idx="1"/>
          </p:nvPr>
        </p:nvSpPr>
        <p:spPr/>
        <p:txBody>
          <a:bodyPr>
            <a:normAutofit/>
          </a:bodyPr>
          <a:lstStyle/>
          <a:p>
            <a:r>
              <a:rPr lang="pt-BR" dirty="0"/>
              <a:t>Tabuleiro quadrado com uma malha 5 x 5. A imagem de fundo é </a:t>
            </a:r>
            <a:r>
              <a:rPr lang="pt-BR" dirty="0" smtClean="0"/>
              <a:t>uma casa de cinco cômodos com uma cadeira de balanço em cada cômodo. </a:t>
            </a:r>
            <a:r>
              <a:rPr lang="pt-BR" dirty="0"/>
              <a:t>12 pedras circulares e 12 pedras quadradas. As pedras de formas </a:t>
            </a:r>
            <a:r>
              <a:rPr lang="pt-BR" dirty="0" smtClean="0"/>
              <a:t>diferentes, que representem objetos pertencentes as duas personagens do jogo, </a:t>
            </a:r>
            <a:r>
              <a:rPr lang="pt-BR" dirty="0"/>
              <a:t>devem ter cores contrastantes.</a:t>
            </a:r>
          </a:p>
        </p:txBody>
      </p:sp>
    </p:spTree>
    <p:extLst>
      <p:ext uri="{BB962C8B-B14F-4D97-AF65-F5344CB8AC3E}">
        <p14:creationId xmlns:p14="http://schemas.microsoft.com/office/powerpoint/2010/main" val="8168569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jogo</a:t>
            </a:r>
          </a:p>
        </p:txBody>
      </p:sp>
      <p:sp>
        <p:nvSpPr>
          <p:cNvPr id="6" name="Espaço Reservado para Conteúdo 5"/>
          <p:cNvSpPr>
            <a:spLocks noGrp="1"/>
          </p:cNvSpPr>
          <p:nvPr>
            <p:ph idx="1"/>
          </p:nvPr>
        </p:nvSpPr>
        <p:spPr/>
        <p:txBody>
          <a:bodyPr>
            <a:normAutofit fontScale="85000" lnSpcReduction="20000"/>
          </a:bodyPr>
          <a:lstStyle/>
          <a:p>
            <a:r>
              <a:rPr lang="pt-BR" dirty="0"/>
              <a:t>Abrange várias das ações que o jogador executa ou vivencia no jogo. Alguns dos sistemas que se encaixam nessa categoria são os seguintes:</a:t>
            </a:r>
          </a:p>
          <a:p>
            <a:pPr marL="457200" indent="-457200" algn="l">
              <a:buFont typeface="Arial" panose="020B0604020202020204" pitchFamily="34" charset="0"/>
              <a:buChar char="•"/>
            </a:pPr>
            <a:r>
              <a:rPr lang="pt-BR" dirty="0"/>
              <a:t>Desafios para o jogador;</a:t>
            </a:r>
          </a:p>
          <a:p>
            <a:pPr marL="457200" indent="-457200" algn="l">
              <a:buFont typeface="Arial" panose="020B0604020202020204" pitchFamily="34" charset="0"/>
              <a:buChar char="•"/>
            </a:pPr>
            <a:r>
              <a:rPr lang="pt-BR" dirty="0"/>
              <a:t>Recompensas do jogador;</a:t>
            </a:r>
          </a:p>
          <a:p>
            <a:pPr marL="457200" indent="-457200" algn="l">
              <a:buFont typeface="Arial" panose="020B0604020202020204" pitchFamily="34" charset="0"/>
              <a:buChar char="•"/>
            </a:pPr>
            <a:r>
              <a:rPr lang="pt-BR" dirty="0"/>
              <a:t>Curva de aprendizado;</a:t>
            </a:r>
          </a:p>
          <a:p>
            <a:pPr marL="457200" indent="-457200" algn="l">
              <a:buFont typeface="Arial" panose="020B0604020202020204" pitchFamily="34" charset="0"/>
              <a:buChar char="•"/>
            </a:pPr>
            <a:r>
              <a:rPr lang="pt-BR" dirty="0"/>
              <a:t>Esquema de controle;</a:t>
            </a:r>
          </a:p>
          <a:p>
            <a:pPr marL="457200" indent="-457200" algn="l">
              <a:buFont typeface="Arial" panose="020B0604020202020204" pitchFamily="34" charset="0"/>
              <a:buChar char="•"/>
            </a:pPr>
            <a:r>
              <a:rPr lang="pt-BR" dirty="0"/>
              <a:t>Ações do jogador; e</a:t>
            </a:r>
          </a:p>
          <a:p>
            <a:pPr marL="457200" indent="-457200" algn="l">
              <a:buFont typeface="Arial" panose="020B0604020202020204" pitchFamily="34" charset="0"/>
              <a:buChar char="•"/>
            </a:pPr>
            <a:r>
              <a:rPr lang="pt-BR" dirty="0"/>
              <a:t>Elementos multijogador.</a:t>
            </a:r>
          </a:p>
        </p:txBody>
      </p:sp>
    </p:spTree>
    <p:extLst>
      <p:ext uri="{BB962C8B-B14F-4D97-AF65-F5344CB8AC3E}">
        <p14:creationId xmlns:p14="http://schemas.microsoft.com/office/powerpoint/2010/main" val="40532995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a:t>
            </a:r>
            <a:r>
              <a:rPr lang="pt-BR" dirty="0" smtClean="0"/>
              <a:t>jogo: </a:t>
            </a:r>
            <a:r>
              <a:rPr lang="pt-BR" dirty="0"/>
              <a:t>Cadeira da Velha</a:t>
            </a:r>
            <a:endParaRPr lang="pt-BR" dirty="0"/>
          </a:p>
        </p:txBody>
      </p:sp>
      <p:sp>
        <p:nvSpPr>
          <p:cNvPr id="6" name="Espaço Reservado para Conteúdo 5"/>
          <p:cNvSpPr>
            <a:spLocks noGrp="1"/>
          </p:cNvSpPr>
          <p:nvPr>
            <p:ph idx="1"/>
          </p:nvPr>
        </p:nvSpPr>
        <p:spPr/>
        <p:txBody>
          <a:bodyPr>
            <a:normAutofit lnSpcReduction="10000"/>
          </a:bodyPr>
          <a:lstStyle/>
          <a:p>
            <a:r>
              <a:rPr lang="pt-BR" dirty="0"/>
              <a:t>Dois jogadores disputam espaço territorial no tabuleiro, posicionando uma pedra a cada rodada. Cada jogador possui 12 pedras. O objetivo de cada jogador é ocupar as 5 casas com </a:t>
            </a:r>
            <a:r>
              <a:rPr lang="pt-BR" dirty="0" smtClean="0"/>
              <a:t>as cadeiras de balanço </a:t>
            </a:r>
            <a:r>
              <a:rPr lang="pt-BR" dirty="0"/>
              <a:t>no tabuleiro. Quando um jogador consegue formar uma trilha, ele ganha o direito de remover do tabuleiro uma pedra do seu oponente e devolvê-la a ele. Quando todas as pedras de um jogador já estiverem no tabuleiro, esse poderá reposicionar uma pedra sua a cada rodada.</a:t>
            </a:r>
          </a:p>
        </p:txBody>
      </p:sp>
    </p:spTree>
    <p:extLst>
      <p:ext uri="{BB962C8B-B14F-4D97-AF65-F5344CB8AC3E}">
        <p14:creationId xmlns:p14="http://schemas.microsoft.com/office/powerpoint/2010/main" val="36320157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História</a:t>
            </a:r>
          </a:p>
        </p:txBody>
      </p:sp>
      <p:sp>
        <p:nvSpPr>
          <p:cNvPr id="6" name="Espaço Reservado para Conteúdo 5"/>
          <p:cNvSpPr>
            <a:spLocks noGrp="1"/>
          </p:cNvSpPr>
          <p:nvPr>
            <p:ph idx="1"/>
          </p:nvPr>
        </p:nvSpPr>
        <p:spPr/>
        <p:txBody>
          <a:bodyPr>
            <a:normAutofit/>
          </a:bodyPr>
          <a:lstStyle/>
          <a:p>
            <a:r>
              <a:rPr lang="pt-BR" dirty="0"/>
              <a:t>Os jogadores estão cada vez mais interessados em uma boa história. Os detalhes da história não precisam ser totalmente definidos na fase conceitual. Isso é algo que o redator pode trabalhar enquanto o designer finaliza os documentos de design.</a:t>
            </a:r>
          </a:p>
        </p:txBody>
      </p:sp>
    </p:spTree>
    <p:extLst>
      <p:ext uri="{BB962C8B-B14F-4D97-AF65-F5344CB8AC3E}">
        <p14:creationId xmlns:p14="http://schemas.microsoft.com/office/powerpoint/2010/main" val="31657761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a:t>
            </a:r>
            <a:r>
              <a:rPr lang="pt-BR" dirty="0" smtClean="0"/>
              <a:t>História: </a:t>
            </a:r>
            <a:r>
              <a:rPr lang="pt-BR" dirty="0"/>
              <a:t>Cadeira da Velha</a:t>
            </a:r>
            <a:endParaRPr lang="pt-BR" dirty="0"/>
          </a:p>
        </p:txBody>
      </p:sp>
      <p:sp>
        <p:nvSpPr>
          <p:cNvPr id="6" name="Espaço Reservado para Conteúdo 5"/>
          <p:cNvSpPr>
            <a:spLocks noGrp="1"/>
          </p:cNvSpPr>
          <p:nvPr>
            <p:ph idx="1"/>
          </p:nvPr>
        </p:nvSpPr>
        <p:spPr/>
        <p:txBody>
          <a:bodyPr>
            <a:normAutofit/>
          </a:bodyPr>
          <a:lstStyle/>
          <a:p>
            <a:r>
              <a:rPr lang="pt-BR" dirty="0"/>
              <a:t>Um casal resolve convidar suas mães para morar em sua casa, pois as mesmas estavam muito sozinhas em suas respectivas casas. Porém, na casa de 5 cômodos, existe apenas uma cadeira de balanço em cada cômodo. As boas velhinhas passam, então, a disputar as cadeiras, ocupando as com objetos pessoais: novelos de lã ou pincéis de pintura. O objetivo de cada velhinha é tomar posse de todas as cadeiras de balanço.</a:t>
            </a:r>
          </a:p>
        </p:txBody>
      </p:sp>
    </p:spTree>
    <p:extLst>
      <p:ext uri="{BB962C8B-B14F-4D97-AF65-F5344CB8AC3E}">
        <p14:creationId xmlns:p14="http://schemas.microsoft.com/office/powerpoint/2010/main" val="5235360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sp>
        <p:nvSpPr>
          <p:cNvPr id="6" name="Espaço Reservado para Conteúdo 5"/>
          <p:cNvSpPr>
            <a:spLocks noGrp="1"/>
          </p:cNvSpPr>
          <p:nvPr>
            <p:ph idx="1"/>
          </p:nvPr>
        </p:nvSpPr>
        <p:spPr/>
        <p:txBody>
          <a:bodyPr>
            <a:normAutofit/>
          </a:bodyPr>
          <a:lstStyle/>
          <a:p>
            <a:r>
              <a:rPr lang="pt-BR" dirty="0"/>
              <a:t>Mostra a aparência dos elementos visuais do jogo antes de qualquer </a:t>
            </a:r>
            <a:r>
              <a:rPr lang="pt-BR" i="1" dirty="0" err="1"/>
              <a:t>asset</a:t>
            </a:r>
            <a:r>
              <a:rPr lang="pt-BR" dirty="0"/>
              <a:t> artístico ser produzido.</a:t>
            </a:r>
          </a:p>
          <a:p>
            <a:r>
              <a:rPr lang="pt-BR" dirty="0"/>
              <a:t>Ela pode ser apreciada por qualquer pessoa da equipe. Já que todos estarão olhando a mesma coisa, é uma ferramenta útil para transmitir a visão do jogo.</a:t>
            </a:r>
          </a:p>
        </p:txBody>
      </p:sp>
    </p:spTree>
    <p:extLst>
      <p:ext uri="{BB962C8B-B14F-4D97-AF65-F5344CB8AC3E}">
        <p14:creationId xmlns:p14="http://schemas.microsoft.com/office/powerpoint/2010/main" val="36424345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2" name="Espaço Reservado para Conteúdo 1"/>
          <p:cNvPicPr>
            <a:picLocks noGrp="1" noChangeAspect="1"/>
          </p:cNvPicPr>
          <p:nvPr>
            <p:ph idx="1"/>
          </p:nvPr>
        </p:nvPicPr>
        <p:blipFill>
          <a:blip r:embed="rId3"/>
          <a:stretch>
            <a:fillRect/>
          </a:stretch>
        </p:blipFill>
        <p:spPr>
          <a:xfrm>
            <a:off x="2192417" y="1452041"/>
            <a:ext cx="7807166" cy="4272419"/>
          </a:xfrm>
          <a:prstGeom prst="rect">
            <a:avLst/>
          </a:prstGeom>
        </p:spPr>
      </p:pic>
      <p:sp>
        <p:nvSpPr>
          <p:cNvPr id="3" name="CaixaDeTexto 2"/>
          <p:cNvSpPr txBox="1"/>
          <p:nvPr/>
        </p:nvSpPr>
        <p:spPr>
          <a:xfrm>
            <a:off x="2192417" y="5724460"/>
            <a:ext cx="7807166" cy="830997"/>
          </a:xfrm>
          <a:prstGeom prst="rect">
            <a:avLst/>
          </a:prstGeom>
          <a:noFill/>
        </p:spPr>
        <p:txBody>
          <a:bodyPr wrap="square" rtlCol="0">
            <a:spAutoFit/>
          </a:bodyPr>
          <a:lstStyle/>
          <a:p>
            <a:pPr algn="ctr"/>
            <a:r>
              <a:rPr lang="pt-BR" sz="2400" dirty="0"/>
              <a:t>Arte conceitual do filme “</a:t>
            </a:r>
            <a:r>
              <a:rPr lang="pt-BR" sz="2400" i="1" dirty="0" err="1"/>
              <a:t>Capitain</a:t>
            </a:r>
            <a:r>
              <a:rPr lang="pt-BR" sz="2400" i="1" dirty="0"/>
              <a:t> </a:t>
            </a:r>
            <a:r>
              <a:rPr lang="pt-BR" sz="2400" i="1" dirty="0" err="1"/>
              <a:t>America</a:t>
            </a:r>
            <a:r>
              <a:rPr lang="pt-BR" sz="2400" i="1" dirty="0"/>
              <a:t>: The </a:t>
            </a:r>
            <a:r>
              <a:rPr lang="pt-BR" sz="2400" i="1" dirty="0" err="1"/>
              <a:t>Winter</a:t>
            </a:r>
            <a:r>
              <a:rPr lang="pt-BR" sz="2400" i="1" dirty="0"/>
              <a:t> </a:t>
            </a:r>
            <a:r>
              <a:rPr lang="pt-BR" sz="2400" i="1" dirty="0" err="1"/>
              <a:t>Soldier</a:t>
            </a:r>
            <a:r>
              <a:rPr lang="pt-BR" sz="2400" dirty="0" smtClean="0"/>
              <a:t>”. Extraído de [2].</a:t>
            </a:r>
            <a:endParaRPr lang="pt-BR" sz="2400" dirty="0"/>
          </a:p>
        </p:txBody>
      </p:sp>
    </p:spTree>
    <p:extLst>
      <p:ext uri="{BB962C8B-B14F-4D97-AF65-F5344CB8AC3E}">
        <p14:creationId xmlns:p14="http://schemas.microsoft.com/office/powerpoint/2010/main" val="496028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3386207" y="1290638"/>
            <a:ext cx="5419587" cy="4469975"/>
          </a:xfrm>
          <a:prstGeom prst="rect">
            <a:avLst/>
          </a:prstGeom>
        </p:spPr>
      </p:pic>
      <p:sp>
        <p:nvSpPr>
          <p:cNvPr id="7" name="CaixaDeTexto 6"/>
          <p:cNvSpPr txBox="1"/>
          <p:nvPr/>
        </p:nvSpPr>
        <p:spPr>
          <a:xfrm>
            <a:off x="2192417" y="5724460"/>
            <a:ext cx="7807166" cy="830997"/>
          </a:xfrm>
          <a:prstGeom prst="rect">
            <a:avLst/>
          </a:prstGeom>
          <a:noFill/>
        </p:spPr>
        <p:txBody>
          <a:bodyPr wrap="square" rtlCol="0">
            <a:spAutoFit/>
          </a:bodyPr>
          <a:lstStyle/>
          <a:p>
            <a:pPr algn="ctr"/>
            <a:r>
              <a:rPr lang="pt-BR" sz="2400" dirty="0"/>
              <a:t>Esboço de um dos personagens do jogo “</a:t>
            </a:r>
            <a:r>
              <a:rPr lang="pt-BR" sz="2400" dirty="0" err="1"/>
              <a:t>League</a:t>
            </a:r>
            <a:r>
              <a:rPr lang="pt-BR" sz="2400" dirty="0"/>
              <a:t> </a:t>
            </a:r>
            <a:r>
              <a:rPr lang="pt-BR" sz="2400" dirty="0" err="1"/>
              <a:t>of</a:t>
            </a:r>
            <a:r>
              <a:rPr lang="pt-BR" sz="2400" dirty="0"/>
              <a:t> </a:t>
            </a:r>
            <a:r>
              <a:rPr lang="pt-BR" sz="2400" dirty="0" err="1"/>
              <a:t>Legends</a:t>
            </a:r>
            <a:r>
              <a:rPr lang="pt-BR" sz="2400" dirty="0"/>
              <a:t>”. Extraído de [2].</a:t>
            </a:r>
            <a:endParaRPr lang="pt-BR" sz="2400" dirty="0"/>
          </a:p>
        </p:txBody>
      </p:sp>
    </p:spTree>
    <p:extLst>
      <p:ext uri="{BB962C8B-B14F-4D97-AF65-F5344CB8AC3E}">
        <p14:creationId xmlns:p14="http://schemas.microsoft.com/office/powerpoint/2010/main" val="35600794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4354327" y="1290638"/>
            <a:ext cx="3632571" cy="4351337"/>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Primeiro esboço do medalhão de um jogo </a:t>
            </a:r>
            <a:r>
              <a:rPr lang="pt-BR" sz="2400" dirty="0" smtClean="0"/>
              <a:t>fictício</a:t>
            </a:r>
            <a:r>
              <a:rPr lang="pt-BR" sz="2400" dirty="0" smtClean="0"/>
              <a:t>.</a:t>
            </a:r>
            <a:br>
              <a:rPr lang="pt-BR" sz="2400" dirty="0" smtClean="0"/>
            </a:br>
            <a:r>
              <a:rPr lang="pt-BR" sz="2400" dirty="0" smtClean="0"/>
              <a:t>Extraído </a:t>
            </a:r>
            <a:r>
              <a:rPr lang="pt-BR" sz="2400" dirty="0"/>
              <a:t>de [2].</a:t>
            </a:r>
            <a:endParaRPr lang="pt-BR" sz="2400" dirty="0"/>
          </a:p>
        </p:txBody>
      </p:sp>
    </p:spTree>
    <p:extLst>
      <p:ext uri="{BB962C8B-B14F-4D97-AF65-F5344CB8AC3E}">
        <p14:creationId xmlns:p14="http://schemas.microsoft.com/office/powerpoint/2010/main" val="19146804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4448094" y="1361103"/>
            <a:ext cx="3445037" cy="4210406"/>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Segundo esboço do medalhão de um jogo fictício</a:t>
            </a:r>
            <a:r>
              <a:rPr lang="pt-BR" sz="2400" dirty="0"/>
              <a:t>.</a:t>
            </a:r>
            <a:br>
              <a:rPr lang="pt-BR" sz="2400" dirty="0"/>
            </a:br>
            <a:r>
              <a:rPr lang="pt-BR" sz="2400" dirty="0" smtClean="0"/>
              <a:t>Extraído </a:t>
            </a:r>
            <a:r>
              <a:rPr lang="pt-BR" sz="2400" dirty="0"/>
              <a:t>de [2].</a:t>
            </a:r>
            <a:endParaRPr lang="pt-BR" sz="2400" dirty="0"/>
          </a:p>
        </p:txBody>
      </p:sp>
    </p:spTree>
    <p:extLst>
      <p:ext uri="{BB962C8B-B14F-4D97-AF65-F5344CB8AC3E}">
        <p14:creationId xmlns:p14="http://schemas.microsoft.com/office/powerpoint/2010/main" val="33731172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lnSpcReduction="10000"/>
          </a:bodyPr>
          <a:lstStyle/>
          <a:p>
            <a:r>
              <a:rPr lang="pt-BR" dirty="0"/>
              <a:t>Independentemente dessas variáveis, existe uma estrutura básica para o processo geral de produção. O processo pode ser dividido em 4 fases principais:</a:t>
            </a:r>
          </a:p>
          <a:p>
            <a:pPr marL="514350" indent="-514350" algn="l">
              <a:buFont typeface="+mj-lt"/>
              <a:buAutoNum type="arabicPeriod"/>
            </a:pPr>
            <a:r>
              <a:rPr lang="pt-BR" dirty="0"/>
              <a:t>Pré-produção;</a:t>
            </a:r>
          </a:p>
          <a:p>
            <a:pPr marL="514350" indent="-514350" algn="l">
              <a:buFont typeface="+mj-lt"/>
              <a:buAutoNum type="arabicPeriod"/>
            </a:pPr>
            <a:r>
              <a:rPr lang="pt-BR" dirty="0"/>
              <a:t>Produção;</a:t>
            </a:r>
          </a:p>
          <a:p>
            <a:pPr marL="514350" indent="-514350" algn="l">
              <a:buFont typeface="+mj-lt"/>
              <a:buAutoNum type="arabicPeriod"/>
            </a:pPr>
            <a:r>
              <a:rPr lang="pt-BR" dirty="0"/>
              <a:t>Testes; e</a:t>
            </a:r>
          </a:p>
          <a:p>
            <a:pPr marL="514350" indent="-514350" algn="l">
              <a:buFont typeface="+mj-lt"/>
              <a:buAutoNum type="arabicPeriod"/>
            </a:pPr>
            <a:r>
              <a:rPr lang="pt-BR" dirty="0"/>
              <a:t>Pós-produção.</a:t>
            </a:r>
          </a:p>
        </p:txBody>
      </p:sp>
    </p:spTree>
    <p:extLst>
      <p:ext uri="{BB962C8B-B14F-4D97-AF65-F5344CB8AC3E}">
        <p14:creationId xmlns:p14="http://schemas.microsoft.com/office/powerpoint/2010/main" val="288256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3849745" y="1301994"/>
            <a:ext cx="4641734" cy="4328625"/>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Terceiro esboço do medalhão de um jogo </a:t>
            </a:r>
            <a:r>
              <a:rPr lang="pt-BR" sz="2400" dirty="0" smtClean="0"/>
              <a:t>fictício</a:t>
            </a:r>
            <a:r>
              <a:rPr lang="pt-BR" sz="2400" dirty="0" smtClean="0"/>
              <a:t>.</a:t>
            </a:r>
            <a:br>
              <a:rPr lang="pt-BR" sz="2400" dirty="0" smtClean="0"/>
            </a:br>
            <a:r>
              <a:rPr lang="pt-BR" sz="2400" dirty="0" smtClean="0"/>
              <a:t>Extraído </a:t>
            </a:r>
            <a:r>
              <a:rPr lang="pt-BR" sz="2400" dirty="0"/>
              <a:t>de [2].</a:t>
            </a:r>
            <a:endParaRPr lang="pt-BR" sz="2400" dirty="0"/>
          </a:p>
        </p:txBody>
      </p:sp>
    </p:spTree>
    <p:extLst>
      <p:ext uri="{BB962C8B-B14F-4D97-AF65-F5344CB8AC3E}">
        <p14:creationId xmlns:p14="http://schemas.microsoft.com/office/powerpoint/2010/main" val="26686372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1876920" y="1533214"/>
            <a:ext cx="8438160" cy="4207584"/>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A base da figura começa a ser criada de uma maneira bem simples e “clean</a:t>
            </a:r>
            <a:r>
              <a:rPr lang="pt-BR" sz="2400" dirty="0"/>
              <a:t>” Extraído de [2].</a:t>
            </a:r>
            <a:endParaRPr lang="pt-BR" sz="2400" dirty="0"/>
          </a:p>
        </p:txBody>
      </p:sp>
    </p:spTree>
    <p:extLst>
      <p:ext uri="{BB962C8B-B14F-4D97-AF65-F5344CB8AC3E}">
        <p14:creationId xmlns:p14="http://schemas.microsoft.com/office/powerpoint/2010/main" val="8299158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3459790" y="1290639"/>
            <a:ext cx="5272420" cy="4179720"/>
          </a:xfrm>
          <a:prstGeom prst="rect">
            <a:avLst/>
          </a:prstGeom>
        </p:spPr>
      </p:pic>
      <p:sp>
        <p:nvSpPr>
          <p:cNvPr id="6" name="CaixaDeTexto 5"/>
          <p:cNvSpPr txBox="1"/>
          <p:nvPr/>
        </p:nvSpPr>
        <p:spPr>
          <a:xfrm>
            <a:off x="1155032" y="5499872"/>
            <a:ext cx="9881937" cy="830997"/>
          </a:xfrm>
          <a:prstGeom prst="rect">
            <a:avLst/>
          </a:prstGeom>
          <a:noFill/>
        </p:spPr>
        <p:txBody>
          <a:bodyPr wrap="square" rtlCol="0">
            <a:spAutoFit/>
          </a:bodyPr>
          <a:lstStyle/>
          <a:p>
            <a:pPr algn="ctr"/>
            <a:r>
              <a:rPr lang="pt-BR" sz="2400" dirty="0"/>
              <a:t>O medalhão começa a receber os detalhes e texturas, como as ferrugens e os reflexos dos diamantes, rumo à finalização</a:t>
            </a:r>
            <a:r>
              <a:rPr lang="pt-BR" sz="2400" dirty="0"/>
              <a:t>. Extraído de [2].</a:t>
            </a:r>
            <a:endParaRPr lang="pt-BR" sz="2400" dirty="0"/>
          </a:p>
        </p:txBody>
      </p:sp>
    </p:spTree>
    <p:extLst>
      <p:ext uri="{BB962C8B-B14F-4D97-AF65-F5344CB8AC3E}">
        <p14:creationId xmlns:p14="http://schemas.microsoft.com/office/powerpoint/2010/main" val="8432125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4491173" y="1290639"/>
            <a:ext cx="3209654" cy="4195761"/>
          </a:xfrm>
          <a:prstGeom prst="rect">
            <a:avLst/>
          </a:prstGeom>
        </p:spPr>
      </p:pic>
      <p:sp>
        <p:nvSpPr>
          <p:cNvPr id="6" name="CaixaDeTexto 5"/>
          <p:cNvSpPr txBox="1"/>
          <p:nvPr/>
        </p:nvSpPr>
        <p:spPr>
          <a:xfrm>
            <a:off x="1187116" y="5628208"/>
            <a:ext cx="10186737" cy="830997"/>
          </a:xfrm>
          <a:prstGeom prst="rect">
            <a:avLst/>
          </a:prstGeom>
          <a:noFill/>
        </p:spPr>
        <p:txBody>
          <a:bodyPr wrap="square" rtlCol="0">
            <a:spAutoFit/>
          </a:bodyPr>
          <a:lstStyle/>
          <a:p>
            <a:pPr algn="ctr"/>
            <a:r>
              <a:rPr lang="pt-BR" sz="2400" dirty="0"/>
              <a:t>A imagem final pode ser impressa e exibida ao público alvo por meio de pôsteres e panfletos, entre outros</a:t>
            </a:r>
            <a:r>
              <a:rPr lang="pt-BR" sz="2400" dirty="0"/>
              <a:t>. Extraído de [2].</a:t>
            </a:r>
            <a:endParaRPr lang="pt-BR" sz="2400" dirty="0"/>
          </a:p>
        </p:txBody>
      </p:sp>
    </p:spTree>
    <p:extLst>
      <p:ext uri="{BB962C8B-B14F-4D97-AF65-F5344CB8AC3E}">
        <p14:creationId xmlns:p14="http://schemas.microsoft.com/office/powerpoint/2010/main" val="27742970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Elementos de </a:t>
            </a:r>
            <a:r>
              <a:rPr lang="pt-BR" dirty="0" smtClean="0"/>
              <a:t>Áudio</a:t>
            </a:r>
            <a:endParaRPr lang="pt-BR" dirty="0"/>
          </a:p>
        </p:txBody>
      </p:sp>
      <p:sp>
        <p:nvSpPr>
          <p:cNvPr id="6" name="Espaço Reservado para Conteúdo 5"/>
          <p:cNvSpPr>
            <a:spLocks noGrp="1"/>
          </p:cNvSpPr>
          <p:nvPr>
            <p:ph idx="1"/>
          </p:nvPr>
        </p:nvSpPr>
        <p:spPr>
          <a:xfrm>
            <a:off x="317694" y="1291052"/>
            <a:ext cx="11705493" cy="5093706"/>
          </a:xfrm>
        </p:spPr>
        <p:txBody>
          <a:bodyPr>
            <a:normAutofit lnSpcReduction="10000"/>
          </a:bodyPr>
          <a:lstStyle/>
          <a:p>
            <a:r>
              <a:rPr lang="pt-BR" dirty="0"/>
              <a:t>O áudio é uma parte crucial do jogo, já que ajuda na ambientação do mesmo. A visão geral do áudio responde a perguntas como as seguintes:</a:t>
            </a:r>
          </a:p>
          <a:p>
            <a:r>
              <a:rPr lang="pt-BR" dirty="0"/>
              <a:t>Cada personagem terá uma voz exclusiva?</a:t>
            </a:r>
          </a:p>
          <a:p>
            <a:r>
              <a:rPr lang="pt-BR" dirty="0"/>
              <a:t>Como as pistas de voz funcionarão no jogo?</a:t>
            </a:r>
          </a:p>
          <a:p>
            <a:r>
              <a:rPr lang="pt-BR" dirty="0"/>
              <a:t>Que tipos de música funcionarão melhor no jogo?</a:t>
            </a:r>
          </a:p>
          <a:p>
            <a:r>
              <a:rPr lang="pt-BR" dirty="0"/>
              <a:t>Em que partes do jogo a música será tocada?</a:t>
            </a:r>
          </a:p>
          <a:p>
            <a:r>
              <a:rPr lang="pt-BR" dirty="0"/>
              <a:t>Que tipos de efeitos sonoros funcionarão melhor no jogo?</a:t>
            </a:r>
          </a:p>
        </p:txBody>
      </p:sp>
    </p:spTree>
    <p:extLst>
      <p:ext uri="{BB962C8B-B14F-4D97-AF65-F5344CB8AC3E}">
        <p14:creationId xmlns:p14="http://schemas.microsoft.com/office/powerpoint/2010/main" val="28342059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Prototipagem</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A prototipagem é um componente-chave do desenvolvimento de jogos. Ela dá à equipe várias oportunidades de validar novos recursos da </a:t>
            </a:r>
            <a:r>
              <a:rPr lang="pt-BR" dirty="0" err="1" smtClean="0"/>
              <a:t>jogabilidade</a:t>
            </a:r>
            <a:r>
              <a:rPr lang="pt-BR" dirty="0" smtClean="0"/>
              <a:t>.</a:t>
            </a:r>
          </a:p>
          <a:p>
            <a:r>
              <a:rPr lang="pt-BR" b="1" dirty="0" smtClean="0"/>
              <a:t>O protótipo não tem necessariamente de ser jogável na forma digital</a:t>
            </a:r>
            <a:r>
              <a:rPr lang="pt-BR" dirty="0" smtClean="0"/>
              <a:t>.</a:t>
            </a:r>
          </a:p>
          <a:p>
            <a:r>
              <a:rPr lang="pt-BR" dirty="0" smtClean="0"/>
              <a:t>Em alguns casos, a </a:t>
            </a:r>
            <a:r>
              <a:rPr lang="pt-BR" dirty="0" err="1" smtClean="0"/>
              <a:t>jogabilidade</a:t>
            </a:r>
            <a:r>
              <a:rPr lang="pt-BR" dirty="0" smtClean="0"/>
              <a:t> pode ser </a:t>
            </a:r>
            <a:r>
              <a:rPr lang="pt-BR" dirty="0" err="1" smtClean="0"/>
              <a:t>prototipada</a:t>
            </a:r>
            <a:r>
              <a:rPr lang="pt-BR" dirty="0" smtClean="0"/>
              <a:t> com jogos de tabuleiro existentes, um baralho ou uma imitação com papel e caneta.</a:t>
            </a:r>
            <a:endParaRPr lang="pt-BR" dirty="0"/>
          </a:p>
        </p:txBody>
      </p:sp>
    </p:spTree>
    <p:extLst>
      <p:ext uri="{BB962C8B-B14F-4D97-AF65-F5344CB8AC3E}">
        <p14:creationId xmlns:p14="http://schemas.microsoft.com/office/powerpoint/2010/main" val="94154394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endParaRPr lang="pt-BR" dirty="0"/>
          </a:p>
        </p:txBody>
      </p:sp>
      <p:pic>
        <p:nvPicPr>
          <p:cNvPr id="1026" name="Picture 2" descr="https://www.fabricadejogos.net/wp/wp-content/uploads/2016/02/prototipo_papel_jogo.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89237" y="1323181"/>
            <a:ext cx="676275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04946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endParaRPr lang="pt-BR" dirty="0"/>
          </a:p>
        </p:txBody>
      </p:sp>
      <p:pic>
        <p:nvPicPr>
          <p:cNvPr id="3" name="k-nfWQLmlMk"/>
          <p:cNvPicPr>
            <a:picLocks noGrp="1" noRot="1" noChangeAspect="1"/>
          </p:cNvPicPr>
          <p:nvPr>
            <p:ph idx="1"/>
            <a:videoFile r:link="rId1"/>
          </p:nvPr>
        </p:nvPicPr>
        <p:blipFill>
          <a:blip r:embed="rId4"/>
          <a:stretch>
            <a:fillRect/>
          </a:stretch>
        </p:blipFill>
        <p:spPr>
          <a:xfrm>
            <a:off x="2187003" y="1602124"/>
            <a:ext cx="7817995" cy="4397623"/>
          </a:xfrm>
          <a:prstGeom prst="rect">
            <a:avLst/>
          </a:prstGeom>
        </p:spPr>
      </p:pic>
    </p:spTree>
    <p:extLst>
      <p:ext uri="{BB962C8B-B14F-4D97-AF65-F5344CB8AC3E}">
        <p14:creationId xmlns:p14="http://schemas.microsoft.com/office/powerpoint/2010/main" val="99277610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Riscos são coisas que podem dar errado em um projeto, como um membro-chave da equipe sair no meio do processo, a não conclusão do pipeline gráfico a tempo para o início da produção ou um fornecedor externo perder sua data final de entrega.</a:t>
            </a:r>
          </a:p>
          <a:p>
            <a:r>
              <a:rPr lang="pt-BR" dirty="0"/>
              <a:t>É um processo contínuo e o produtor deve estar sempre consciente de quais são os maiores riscos para o jogo, até mesmo após a produção começar.</a:t>
            </a:r>
          </a:p>
        </p:txBody>
      </p:sp>
    </p:spTree>
    <p:extLst>
      <p:ext uri="{BB962C8B-B14F-4D97-AF65-F5344CB8AC3E}">
        <p14:creationId xmlns:p14="http://schemas.microsoft.com/office/powerpoint/2010/main" val="370874051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pic>
        <p:nvPicPr>
          <p:cNvPr id="2" name="Content Placeholder 1">
            <a:extLst>
              <a:ext uri="{FF2B5EF4-FFF2-40B4-BE49-F238E27FC236}">
                <a16:creationId xmlns:a16="http://schemas.microsoft.com/office/drawing/2014/main" id="{039787A8-3D06-47BE-BA58-C8C0838B59A5}"/>
              </a:ext>
            </a:extLst>
          </p:cNvPr>
          <p:cNvPicPr>
            <a:picLocks noGrp="1" noChangeAspect="1"/>
          </p:cNvPicPr>
          <p:nvPr>
            <p:ph idx="1"/>
          </p:nvPr>
        </p:nvPicPr>
        <p:blipFill>
          <a:blip r:embed="rId3"/>
          <a:stretch>
            <a:fillRect/>
          </a:stretch>
        </p:blipFill>
        <p:spPr>
          <a:xfrm>
            <a:off x="3770738" y="1181187"/>
            <a:ext cx="4650525" cy="4368675"/>
          </a:xfrm>
          <a:prstGeom prst="rect">
            <a:avLst/>
          </a:prstGeom>
        </p:spPr>
      </p:pic>
      <p:sp>
        <p:nvSpPr>
          <p:cNvPr id="7" name="CaixaDeTexto 5">
            <a:extLst>
              <a:ext uri="{FF2B5EF4-FFF2-40B4-BE49-F238E27FC236}">
                <a16:creationId xmlns:a16="http://schemas.microsoft.com/office/drawing/2014/main" id="{487C4CF7-53B2-4B56-BEEC-1BD8BD568CAD}"/>
              </a:ext>
            </a:extLst>
          </p:cNvPr>
          <p:cNvSpPr txBox="1"/>
          <p:nvPr/>
        </p:nvSpPr>
        <p:spPr>
          <a:xfrm>
            <a:off x="2192417" y="5724460"/>
            <a:ext cx="7807166" cy="461665"/>
          </a:xfrm>
          <a:prstGeom prst="rect">
            <a:avLst/>
          </a:prstGeom>
          <a:noFill/>
        </p:spPr>
        <p:txBody>
          <a:bodyPr wrap="square" rtlCol="0">
            <a:spAutoFit/>
          </a:bodyPr>
          <a:lstStyle/>
          <a:p>
            <a:pPr algn="ctr"/>
            <a:r>
              <a:rPr lang="pt-BR" sz="2400" dirty="0"/>
              <a:t>Grade de classificação de riscos</a:t>
            </a:r>
            <a:r>
              <a:rPr lang="pt-BR" sz="2400" dirty="0"/>
              <a:t>. Extraído de </a:t>
            </a:r>
            <a:r>
              <a:rPr lang="pt-BR" sz="2400" dirty="0" smtClean="0"/>
              <a:t>[1].</a:t>
            </a:r>
            <a:endParaRPr lang="pt-BR" sz="2400" dirty="0"/>
          </a:p>
        </p:txBody>
      </p:sp>
    </p:spTree>
    <p:extLst>
      <p:ext uri="{BB962C8B-B14F-4D97-AF65-F5344CB8AC3E}">
        <p14:creationId xmlns:p14="http://schemas.microsoft.com/office/powerpoint/2010/main" val="25683851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graphicFrame>
        <p:nvGraphicFramePr>
          <p:cNvPr id="2" name="Content Placeholder 1">
            <a:extLst>
              <a:ext uri="{FF2B5EF4-FFF2-40B4-BE49-F238E27FC236}">
                <a16:creationId xmlns:a16="http://schemas.microsoft.com/office/drawing/2014/main" id="{9CD43701-D911-47D0-B0B2-B595E7BFB061}"/>
              </a:ext>
            </a:extLst>
          </p:cNvPr>
          <p:cNvGraphicFramePr>
            <a:graphicFrameLocks noGrp="1"/>
          </p:cNvGraphicFramePr>
          <p:nvPr>
            <p:ph idx="1"/>
            <p:extLst>
              <p:ext uri="{D42A27DB-BD31-4B8C-83A1-F6EECF244321}">
                <p14:modId xmlns:p14="http://schemas.microsoft.com/office/powerpoint/2010/main" val="865720287"/>
              </p:ext>
            </p:extLst>
          </p:nvPr>
        </p:nvGraphicFramePr>
        <p:xfrm>
          <a:off x="317500" y="1290638"/>
          <a:ext cx="11706225" cy="46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51381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graphicFrame>
        <p:nvGraphicFramePr>
          <p:cNvPr id="6" name="Content Placeholder 5">
            <a:extLst>
              <a:ext uri="{FF2B5EF4-FFF2-40B4-BE49-F238E27FC236}">
                <a16:creationId xmlns:a16="http://schemas.microsoft.com/office/drawing/2014/main" id="{2D32F533-3D60-4EA9-B64C-C52D5FDF8E51}"/>
              </a:ext>
            </a:extLst>
          </p:cNvPr>
          <p:cNvGraphicFramePr>
            <a:graphicFrameLocks noGrp="1"/>
          </p:cNvGraphicFramePr>
          <p:nvPr>
            <p:ph idx="1"/>
            <p:extLst>
              <p:ext uri="{D42A27DB-BD31-4B8C-83A1-F6EECF244321}">
                <p14:modId xmlns:p14="http://schemas.microsoft.com/office/powerpoint/2010/main" val="1957718869"/>
              </p:ext>
            </p:extLst>
          </p:nvPr>
        </p:nvGraphicFramePr>
        <p:xfrm>
          <a:off x="455156" y="2200841"/>
          <a:ext cx="11281688" cy="2648745"/>
        </p:xfrm>
        <a:graphic>
          <a:graphicData uri="http://schemas.openxmlformats.org/drawingml/2006/table">
            <a:tbl>
              <a:tblPr>
                <a:tableStyleId>{BDBED569-4797-4DF1-A0F4-6AAB3CD982D8}</a:tableStyleId>
              </a:tblPr>
              <a:tblGrid>
                <a:gridCol w="2235745">
                  <a:extLst>
                    <a:ext uri="{9D8B030D-6E8A-4147-A177-3AD203B41FA5}">
                      <a16:colId xmlns:a16="http://schemas.microsoft.com/office/drawing/2014/main" val="277938147"/>
                    </a:ext>
                  </a:extLst>
                </a:gridCol>
                <a:gridCol w="2235745">
                  <a:extLst>
                    <a:ext uri="{9D8B030D-6E8A-4147-A177-3AD203B41FA5}">
                      <a16:colId xmlns:a16="http://schemas.microsoft.com/office/drawing/2014/main" val="1497518088"/>
                    </a:ext>
                  </a:extLst>
                </a:gridCol>
                <a:gridCol w="2235745">
                  <a:extLst>
                    <a:ext uri="{9D8B030D-6E8A-4147-A177-3AD203B41FA5}">
                      <a16:colId xmlns:a16="http://schemas.microsoft.com/office/drawing/2014/main" val="4186224833"/>
                    </a:ext>
                  </a:extLst>
                </a:gridCol>
                <a:gridCol w="2235745">
                  <a:extLst>
                    <a:ext uri="{9D8B030D-6E8A-4147-A177-3AD203B41FA5}">
                      <a16:colId xmlns:a16="http://schemas.microsoft.com/office/drawing/2014/main" val="3379286649"/>
                    </a:ext>
                  </a:extLst>
                </a:gridCol>
                <a:gridCol w="2338708">
                  <a:extLst>
                    <a:ext uri="{9D8B030D-6E8A-4147-A177-3AD203B41FA5}">
                      <a16:colId xmlns:a16="http://schemas.microsoft.com/office/drawing/2014/main" val="625743324"/>
                    </a:ext>
                  </a:extLst>
                </a:gridCol>
              </a:tblGrid>
              <a:tr h="588610">
                <a:tc>
                  <a:txBody>
                    <a:bodyPr/>
                    <a:lstStyle/>
                    <a:p>
                      <a:pPr algn="ctr" fontAlgn="t"/>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Probabilidade</a:t>
                      </a:r>
                      <a:r>
                        <a:rPr lang="en-US" sz="1700" b="1" u="none" strike="noStrike" dirty="0">
                          <a:solidFill>
                            <a:schemeClr val="bg1"/>
                          </a:solidFill>
                          <a:effectLst/>
                        </a:rPr>
                        <a:t> de </a:t>
                      </a:r>
                      <a:r>
                        <a:rPr lang="en-US" sz="1700" b="1" u="none" strike="noStrike" dirty="0" err="1">
                          <a:solidFill>
                            <a:schemeClr val="bg1"/>
                          </a:solidFill>
                          <a:effectLst/>
                        </a:rPr>
                        <a:t>ocorrência</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Impacto</a:t>
                      </a:r>
                      <a:r>
                        <a:rPr lang="en-US" sz="1700" b="1" u="none" strike="noStrike" dirty="0">
                          <a:solidFill>
                            <a:schemeClr val="bg1"/>
                          </a:solidFill>
                          <a:effectLst/>
                        </a:rPr>
                        <a:t> </a:t>
                      </a:r>
                      <a:r>
                        <a:rPr lang="en-US" sz="1700" b="1" u="none" strike="noStrike" dirty="0" err="1">
                          <a:solidFill>
                            <a:schemeClr val="bg1"/>
                          </a:solidFill>
                          <a:effectLst/>
                        </a:rPr>
                        <a:t>sobre</a:t>
                      </a:r>
                      <a:r>
                        <a:rPr lang="en-US" sz="1700" b="1" u="none" strike="noStrike" dirty="0">
                          <a:solidFill>
                            <a:schemeClr val="bg1"/>
                          </a:solidFill>
                          <a:effectLst/>
                        </a:rPr>
                        <a:t> o </a:t>
                      </a:r>
                      <a:r>
                        <a:rPr lang="en-US" sz="1700" b="1" u="none" strike="noStrike" dirty="0" err="1">
                          <a:solidFill>
                            <a:schemeClr val="bg1"/>
                          </a:solidFill>
                          <a:effectLst/>
                        </a:rPr>
                        <a:t>projeto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Classificação</a:t>
                      </a:r>
                      <a:r>
                        <a:rPr lang="en-US" sz="1700" b="1" u="none" strike="noStrike" dirty="0">
                          <a:solidFill>
                            <a:schemeClr val="bg1"/>
                          </a:solidFill>
                          <a:effectLst/>
                        </a:rPr>
                        <a:t> de </a:t>
                      </a:r>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Estratégias</a:t>
                      </a:r>
                      <a:r>
                        <a:rPr lang="en-US" sz="1700" b="1" u="none" strike="noStrike" dirty="0">
                          <a:solidFill>
                            <a:schemeClr val="bg1"/>
                          </a:solidFill>
                          <a:effectLst/>
                        </a:rPr>
                        <a:t> de </a:t>
                      </a:r>
                      <a:r>
                        <a:rPr lang="en-US" sz="1700" b="1" u="none" strike="noStrike" dirty="0" err="1">
                          <a:solidFill>
                            <a:schemeClr val="bg1"/>
                          </a:solidFill>
                          <a:effectLst/>
                        </a:rPr>
                        <a:t>mitigação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extLst>
                  <a:ext uri="{0D108BD9-81ED-4DB2-BD59-A6C34878D82A}">
                    <a16:rowId xmlns:a16="http://schemas.microsoft.com/office/drawing/2014/main" val="18960864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524075901"/>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59365669"/>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67812651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207583397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8713049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469021867"/>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dirty="0">
                          <a:effectLst/>
                        </a:rPr>
                        <a:t> </a:t>
                      </a:r>
                      <a:endParaRPr lang="en-US" sz="1700" b="0" i="0" u="none" strike="noStrike" dirty="0">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535213648"/>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a:t>Planilha de análise de risco</a:t>
            </a:r>
            <a:r>
              <a:rPr lang="pt-BR" sz="2400" dirty="0"/>
              <a:t>. Extraído de </a:t>
            </a:r>
            <a:r>
              <a:rPr lang="pt-BR" sz="2400" dirty="0" smtClean="0"/>
              <a:t>[1].</a:t>
            </a:r>
            <a:endParaRPr lang="pt-BR" sz="2400" dirty="0"/>
          </a:p>
        </p:txBody>
      </p:sp>
    </p:spTree>
    <p:extLst>
      <p:ext uri="{BB962C8B-B14F-4D97-AF65-F5344CB8AC3E}">
        <p14:creationId xmlns:p14="http://schemas.microsoft.com/office/powerpoint/2010/main" val="35801761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Venda </a:t>
            </a:r>
            <a:r>
              <a:rPr lang="pt-BR" dirty="0" smtClean="0"/>
              <a:t>da ideia</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É hora de apresentar todo o material produzido até o momento para o publicador e o gerente de estúdio. É importante a participação dos líderes do projeto na reunião para responderem perguntas sobre o conceito do jogo.</a:t>
            </a:r>
          </a:p>
          <a:p>
            <a:r>
              <a:rPr lang="pt-BR" dirty="0" smtClean="0"/>
              <a:t>Eles podem decidir engavetar o projeto ou lhe pedir que crie um novo conceito. Se isso ocorrer, verifique se entendeu o que eles não gostaram e o que precisa de maiores mudanças.</a:t>
            </a:r>
            <a:endParaRPr lang="pt-BR" dirty="0"/>
          </a:p>
        </p:txBody>
      </p:sp>
    </p:spTree>
    <p:extLst>
      <p:ext uri="{BB962C8B-B14F-4D97-AF65-F5344CB8AC3E}">
        <p14:creationId xmlns:p14="http://schemas.microsoft.com/office/powerpoint/2010/main" val="29617322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Lançamento </a:t>
            </a:r>
            <a:r>
              <a:rPr lang="pt-BR" dirty="0" smtClean="0"/>
              <a:t>do projeto</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Considere promover um evento social para o lançamento formal do projeto, no qual as pessoas tenham a chance de se socializar com seus colegas de equipe.</a:t>
            </a:r>
          </a:p>
          <a:p>
            <a:r>
              <a:rPr lang="pt-BR" dirty="0" smtClean="0"/>
              <a:t>Se estiver trabalhando em um título de console, você terá de enviar esse conceito inicial ao fabricante do console para aprovação. Ele também pode solicitar mudanças no conceito.</a:t>
            </a:r>
            <a:endParaRPr lang="pt-BR" dirty="0"/>
          </a:p>
        </p:txBody>
      </p:sp>
    </p:spTree>
    <p:extLst>
      <p:ext uri="{BB962C8B-B14F-4D97-AF65-F5344CB8AC3E}">
        <p14:creationId xmlns:p14="http://schemas.microsoft.com/office/powerpoint/2010/main" val="40401652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Descrição </a:t>
            </a:r>
            <a:r>
              <a:rPr lang="pt-BR" dirty="0" smtClean="0"/>
              <a:t>da </a:t>
            </a:r>
            <a:r>
              <a:rPr lang="pt-BR" dirty="0" smtClean="0"/>
              <a:t>Fase </a:t>
            </a:r>
            <a:r>
              <a:rPr lang="pt-BR" dirty="0" smtClean="0"/>
              <a:t>de </a:t>
            </a:r>
            <a:r>
              <a:rPr lang="pt-BR" dirty="0" smtClean="0"/>
              <a:t>Conceituação</a:t>
            </a:r>
            <a:endParaRPr lang="pt-BR" dirty="0"/>
          </a:p>
        </p:txBody>
      </p:sp>
      <p:sp>
        <p:nvSpPr>
          <p:cNvPr id="6" name="Espaço Reservado para Conteúdo 5"/>
          <p:cNvSpPr>
            <a:spLocks noGrp="1"/>
          </p:cNvSpPr>
          <p:nvPr>
            <p:ph idx="1"/>
          </p:nvPr>
        </p:nvSpPr>
        <p:spPr>
          <a:xfrm>
            <a:off x="317694" y="1291052"/>
            <a:ext cx="11705493" cy="1580485"/>
          </a:xfrm>
        </p:spPr>
        <p:txBody>
          <a:bodyPr>
            <a:normAutofit/>
          </a:bodyPr>
          <a:lstStyle/>
          <a:p>
            <a:r>
              <a:rPr lang="pt-BR" dirty="0" smtClean="0"/>
              <a:t>Faça um resumo de cada etapa que deve ser concluída na fase de conceituação. </a:t>
            </a:r>
            <a:r>
              <a:rPr lang="pt-BR" dirty="0" smtClean="0"/>
              <a:t>O modelo abaixo exemplifica como esses dados podem ser tabulados:</a:t>
            </a:r>
            <a:endParaRPr lang="pt-BR" dirty="0"/>
          </a:p>
        </p:txBody>
      </p:sp>
      <p:graphicFrame>
        <p:nvGraphicFramePr>
          <p:cNvPr id="2" name="Tabela 1"/>
          <p:cNvGraphicFramePr>
            <a:graphicFrameLocks noGrp="1"/>
          </p:cNvGraphicFramePr>
          <p:nvPr>
            <p:extLst>
              <p:ext uri="{D42A27DB-BD31-4B8C-83A1-F6EECF244321}">
                <p14:modId xmlns:p14="http://schemas.microsoft.com/office/powerpoint/2010/main" val="3987340945"/>
              </p:ext>
            </p:extLst>
          </p:nvPr>
        </p:nvGraphicFramePr>
        <p:xfrm>
          <a:off x="317695" y="3035964"/>
          <a:ext cx="11705492" cy="1344537"/>
        </p:xfrm>
        <a:graphic>
          <a:graphicData uri="http://schemas.openxmlformats.org/drawingml/2006/table">
            <a:tbl>
              <a:tblPr>
                <a:tableStyleId>{BDBED569-4797-4DF1-A0F4-6AAB3CD982D8}</a:tableStyleId>
              </a:tblPr>
              <a:tblGrid>
                <a:gridCol w="1558371">
                  <a:extLst>
                    <a:ext uri="{9D8B030D-6E8A-4147-A177-3AD203B41FA5}">
                      <a16:colId xmlns:a16="http://schemas.microsoft.com/office/drawing/2014/main" val="2705784900"/>
                    </a:ext>
                  </a:extLst>
                </a:gridCol>
                <a:gridCol w="1558371">
                  <a:extLst>
                    <a:ext uri="{9D8B030D-6E8A-4147-A177-3AD203B41FA5}">
                      <a16:colId xmlns:a16="http://schemas.microsoft.com/office/drawing/2014/main" val="3341623517"/>
                    </a:ext>
                  </a:extLst>
                </a:gridCol>
                <a:gridCol w="1558371">
                  <a:extLst>
                    <a:ext uri="{9D8B030D-6E8A-4147-A177-3AD203B41FA5}">
                      <a16:colId xmlns:a16="http://schemas.microsoft.com/office/drawing/2014/main" val="3476329716"/>
                    </a:ext>
                  </a:extLst>
                </a:gridCol>
                <a:gridCol w="1558371">
                  <a:extLst>
                    <a:ext uri="{9D8B030D-6E8A-4147-A177-3AD203B41FA5}">
                      <a16:colId xmlns:a16="http://schemas.microsoft.com/office/drawing/2014/main" val="990393734"/>
                    </a:ext>
                  </a:extLst>
                </a:gridCol>
                <a:gridCol w="1558371">
                  <a:extLst>
                    <a:ext uri="{9D8B030D-6E8A-4147-A177-3AD203B41FA5}">
                      <a16:colId xmlns:a16="http://schemas.microsoft.com/office/drawing/2014/main" val="4094294340"/>
                    </a:ext>
                  </a:extLst>
                </a:gridCol>
                <a:gridCol w="3913637">
                  <a:extLst>
                    <a:ext uri="{9D8B030D-6E8A-4147-A177-3AD203B41FA5}">
                      <a16:colId xmlns:a16="http://schemas.microsoft.com/office/drawing/2014/main" val="3767874233"/>
                    </a:ext>
                  </a:extLst>
                </a:gridCol>
              </a:tblGrid>
              <a:tr h="318336">
                <a:tc gridSpan="6">
                  <a:txBody>
                    <a:bodyPr/>
                    <a:lstStyle/>
                    <a:p>
                      <a:pPr algn="ctr" fontAlgn="b"/>
                      <a:r>
                        <a:rPr lang="pt-BR" sz="1600" u="none" strike="noStrike" dirty="0">
                          <a:effectLst/>
                        </a:rPr>
                        <a:t>Dados estimados para um ciclo de desenvolvimento de seis meses</a:t>
                      </a:r>
                      <a:endParaRPr lang="pt-BR" sz="1600" b="0" i="0" u="none" strike="noStrike" dirty="0">
                        <a:solidFill>
                          <a:srgbClr val="000000"/>
                        </a:solidFill>
                        <a:effectLst/>
                        <a:latin typeface="Calibri" panose="020F0502020204030204" pitchFamily="34" charset="0"/>
                      </a:endParaRPr>
                    </a:p>
                  </a:txBody>
                  <a:tcPr marL="0" marR="0" marT="0" marB="0" anchor="b">
                    <a:lnL w="12700" cmpd="sng">
                      <a:noFill/>
                    </a:lnL>
                    <a:lnR w="12700" cmpd="sng">
                      <a:noFill/>
                    </a:lnR>
                    <a:lnT w="12700" cmpd="sng">
                      <a:noFill/>
                    </a:lnT>
                    <a:lnB w="127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3709662877"/>
                  </a:ext>
                </a:extLst>
              </a:tr>
              <a:tr h="255174">
                <a:tc>
                  <a:txBody>
                    <a:bodyPr/>
                    <a:lstStyle/>
                    <a:p>
                      <a:pPr algn="ctr" fontAlgn="t"/>
                      <a:r>
                        <a:rPr lang="pt-BR" sz="1100" b="1" u="none" strike="noStrike" dirty="0">
                          <a:solidFill>
                            <a:schemeClr val="bg1"/>
                          </a:solidFill>
                          <a:effectLst/>
                        </a:rPr>
                        <a:t>Conceito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Recursos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Cronograma geral (dias)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início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finalização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Tarefas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2427774628"/>
                  </a:ext>
                </a:extLst>
              </a:tr>
              <a:tr h="452691">
                <a:tc>
                  <a:txBody>
                    <a:bodyPr/>
                    <a:lstStyle/>
                    <a:p>
                      <a:pPr algn="l" fontAlgn="t"/>
                      <a:r>
                        <a:rPr lang="pt-BR" sz="1100" u="none" strike="noStrike">
                          <a:effectLst/>
                        </a:rPr>
                        <a:t>Brainstorm</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O produtor conduz as </a:t>
                      </a:r>
                      <a:r>
                        <a:rPr lang="pt-BR" sz="1100" u="none" strike="noStrike" dirty="0" err="1">
                          <a:effectLst/>
                        </a:rPr>
                        <a:t>sessões,a</a:t>
                      </a:r>
                      <a:r>
                        <a:rPr lang="pt-BR" sz="1100" u="none" strike="noStrike" dirty="0">
                          <a:effectLst/>
                        </a:rPr>
                        <a:t> equipe participa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1</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Discuta os conceitos iniciais do jogo, inclusive o gênero e a plataforma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3728847998"/>
                  </a:ext>
                </a:extLst>
              </a:tr>
              <a:tr h="318336">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530542935"/>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smtClean="0"/>
              <a:t>Descrição da fase de conceituação</a:t>
            </a:r>
            <a:r>
              <a:rPr lang="pt-BR" sz="2400" dirty="0" smtClean="0"/>
              <a:t>. </a:t>
            </a:r>
            <a:r>
              <a:rPr lang="pt-BR" sz="2400" dirty="0"/>
              <a:t>Extraído de </a:t>
            </a:r>
            <a:r>
              <a:rPr lang="pt-BR" sz="2400" dirty="0" smtClean="0"/>
              <a:t>[1].</a:t>
            </a:r>
            <a:endParaRPr lang="pt-BR" sz="2400" dirty="0"/>
          </a:p>
        </p:txBody>
      </p:sp>
    </p:spTree>
    <p:extLst>
      <p:ext uri="{BB962C8B-B14F-4D97-AF65-F5344CB8AC3E}">
        <p14:creationId xmlns:p14="http://schemas.microsoft.com/office/powerpoint/2010/main" val="261019969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Referências</a:t>
            </a:r>
          </a:p>
        </p:txBody>
      </p:sp>
      <p:sp>
        <p:nvSpPr>
          <p:cNvPr id="6" name="Espaço Reservado para Conteúdo 5"/>
          <p:cNvSpPr>
            <a:spLocks noGrp="1"/>
          </p:cNvSpPr>
          <p:nvPr>
            <p:ph idx="1"/>
          </p:nvPr>
        </p:nvSpPr>
        <p:spPr/>
        <p:txBody>
          <a:bodyPr>
            <a:normAutofit/>
          </a:bodyPr>
          <a:lstStyle/>
          <a:p>
            <a:pPr marL="514350" indent="-514350" algn="l">
              <a:buFont typeface="+mj-lt"/>
              <a:buAutoNum type="arabicPeriod"/>
            </a:pPr>
            <a:r>
              <a:rPr lang="pt-BR" dirty="0" smtClean="0"/>
              <a:t>Chandler, H. M.; </a:t>
            </a:r>
            <a:r>
              <a:rPr lang="pt-BR" b="1" dirty="0" smtClean="0"/>
              <a:t>Manual de produção de jogos digitais</a:t>
            </a:r>
            <a:r>
              <a:rPr lang="pt-BR" dirty="0" smtClean="0"/>
              <a:t>. 2 ed. Porto Alegre: </a:t>
            </a:r>
            <a:r>
              <a:rPr lang="pt-BR" dirty="0" err="1" smtClean="0"/>
              <a:t>Bookman</a:t>
            </a:r>
            <a:r>
              <a:rPr lang="pt-BR" dirty="0" smtClean="0"/>
              <a:t>, 2012.</a:t>
            </a:r>
          </a:p>
          <a:p>
            <a:pPr marL="514350" indent="-514350" algn="l">
              <a:buFont typeface="+mj-lt"/>
              <a:buAutoNum type="arabicPeriod"/>
            </a:pPr>
            <a:r>
              <a:rPr lang="pt-BR" dirty="0" err="1" smtClean="0"/>
              <a:t>Tamborin</a:t>
            </a:r>
            <a:r>
              <a:rPr lang="pt-BR" dirty="0"/>
              <a:t>, W. A. J.; Paschoal, A. R. </a:t>
            </a:r>
            <a:r>
              <a:rPr lang="pt-BR" b="1" dirty="0"/>
              <a:t>Arte conceitual: aplicação prática e ilustrativa em um jogo fictício</a:t>
            </a:r>
            <a:r>
              <a:rPr lang="pt-BR" dirty="0"/>
              <a:t>. </a:t>
            </a:r>
            <a:r>
              <a:rPr lang="pt-BR" dirty="0" err="1"/>
              <a:t>Proceedings</a:t>
            </a:r>
            <a:r>
              <a:rPr lang="pt-BR" dirty="0"/>
              <a:t> </a:t>
            </a:r>
            <a:r>
              <a:rPr lang="pt-BR" dirty="0" err="1"/>
              <a:t>of</a:t>
            </a:r>
            <a:r>
              <a:rPr lang="pt-BR" dirty="0"/>
              <a:t> </a:t>
            </a:r>
            <a:r>
              <a:rPr lang="pt-BR" dirty="0" err="1"/>
              <a:t>SBGames</a:t>
            </a:r>
            <a:r>
              <a:rPr lang="pt-BR" dirty="0"/>
              <a:t>, 2013. disponível em: https://www.researchgate.net/publication/267638107_Arte_conceitual_aplicacao_pratica_e_ilustrativa_em_um_jogo_fictício.</a:t>
            </a:r>
          </a:p>
        </p:txBody>
      </p:sp>
    </p:spTree>
    <p:extLst>
      <p:ext uri="{BB962C8B-B14F-4D97-AF65-F5344CB8AC3E}">
        <p14:creationId xmlns:p14="http://schemas.microsoft.com/office/powerpoint/2010/main" val="1828423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sp>
        <p:nvSpPr>
          <p:cNvPr id="6" name="Espaço Reservado para Conteúdo 5"/>
          <p:cNvSpPr>
            <a:spLocks noGrp="1"/>
          </p:cNvSpPr>
          <p:nvPr>
            <p:ph idx="1"/>
          </p:nvPr>
        </p:nvSpPr>
        <p:spPr/>
        <p:txBody>
          <a:bodyPr>
            <a:normAutofit/>
          </a:bodyPr>
          <a:lstStyle/>
          <a:p>
            <a:r>
              <a:rPr lang="pt-BR" dirty="0"/>
              <a:t>O diagrama anterior descreve os objetivos gerais das fases e como o sucesso de cada fase depende da conclusão da fase anterior.</a:t>
            </a:r>
          </a:p>
          <a:p>
            <a:r>
              <a:rPr lang="pt-BR" dirty="0"/>
              <a:t>Porém, esse diagrama descreve uma visão muito básica, visto que quando os riscos são altos, o processo de produção será iterativo e com vários ciclos.</a:t>
            </a:r>
          </a:p>
        </p:txBody>
      </p:sp>
    </p:spTree>
    <p:extLst>
      <p:ext uri="{BB962C8B-B14F-4D97-AF65-F5344CB8AC3E}">
        <p14:creationId xmlns:p14="http://schemas.microsoft.com/office/powerpoint/2010/main" val="851595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 Pré-produção</a:t>
            </a:r>
            <a:endParaRPr lang="pt-BR" dirty="0"/>
          </a:p>
        </p:txBody>
      </p:sp>
      <p:sp>
        <p:nvSpPr>
          <p:cNvPr id="6" name="Espaço Reservado para Conteúdo 5"/>
          <p:cNvSpPr>
            <a:spLocks noGrp="1"/>
          </p:cNvSpPr>
          <p:nvPr>
            <p:ph idx="1"/>
          </p:nvPr>
        </p:nvSpPr>
        <p:spPr/>
        <p:txBody>
          <a:bodyPr>
            <a:normAutofit/>
          </a:bodyPr>
          <a:lstStyle/>
          <a:p>
            <a:r>
              <a:rPr lang="pt-BR" dirty="0"/>
              <a:t>A pré-produção pode ser dividida em 4 etapas:</a:t>
            </a:r>
          </a:p>
          <a:p>
            <a:pPr marL="514350" indent="-514350" algn="l">
              <a:buFont typeface="+mj-lt"/>
              <a:buAutoNum type="arabicPeriod"/>
            </a:pPr>
            <a:r>
              <a:rPr lang="pt-BR" dirty="0"/>
              <a:t>Conceito do jogo;</a:t>
            </a:r>
          </a:p>
          <a:p>
            <a:pPr marL="514350" indent="-514350" algn="l">
              <a:buFont typeface="+mj-lt"/>
              <a:buAutoNum type="arabicPeriod"/>
            </a:pPr>
            <a:r>
              <a:rPr lang="pt-BR" dirty="0"/>
              <a:t>Requisitos do jogo;</a:t>
            </a:r>
          </a:p>
          <a:p>
            <a:pPr marL="514350" indent="-514350" algn="l">
              <a:buFont typeface="+mj-lt"/>
              <a:buAutoNum type="arabicPeriod"/>
            </a:pPr>
            <a:r>
              <a:rPr lang="pt-BR" dirty="0"/>
              <a:t>Planejamento do jogo; e</a:t>
            </a:r>
          </a:p>
          <a:p>
            <a:pPr marL="514350" indent="-514350" algn="l">
              <a:buFont typeface="+mj-lt"/>
              <a:buAutoNum type="arabicPeriod"/>
            </a:pPr>
            <a:r>
              <a:rPr lang="pt-BR" dirty="0"/>
              <a:t>Avaliação de risco.</a:t>
            </a:r>
          </a:p>
        </p:txBody>
      </p:sp>
    </p:spTree>
    <p:extLst>
      <p:ext uri="{BB962C8B-B14F-4D97-AF65-F5344CB8AC3E}">
        <p14:creationId xmlns:p14="http://schemas.microsoft.com/office/powerpoint/2010/main" val="3966314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do Jogo</a:t>
            </a:r>
            <a:endParaRPr lang="pt-BR" dirty="0"/>
          </a:p>
        </p:txBody>
      </p:sp>
      <p:sp>
        <p:nvSpPr>
          <p:cNvPr id="2" name="Text Placeholder 1">
            <a:extLst>
              <a:ext uri="{FF2B5EF4-FFF2-40B4-BE49-F238E27FC236}">
                <a16:creationId xmlns:a16="http://schemas.microsoft.com/office/drawing/2014/main" id="{B852064A-4C3B-484F-AA24-A70BFBE34673}"/>
              </a:ext>
            </a:extLst>
          </p:cNvPr>
          <p:cNvSpPr>
            <a:spLocks noGrp="1"/>
          </p:cNvSpPr>
          <p:nvPr>
            <p:ph type="body" idx="1"/>
          </p:nvPr>
        </p:nvSpPr>
        <p:spPr/>
        <p:txBody>
          <a:bodyPr/>
          <a:lstStyle/>
          <a:p>
            <a:endParaRPr lang="pt-BR"/>
          </a:p>
        </p:txBody>
      </p:sp>
    </p:spTree>
    <p:extLst>
      <p:ext uri="{BB962C8B-B14F-4D97-AF65-F5344CB8AC3E}">
        <p14:creationId xmlns:p14="http://schemas.microsoft.com/office/powerpoint/2010/main" val="1681841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Jogo Exemplo</a:t>
            </a:r>
            <a:endParaRPr lang="pt-BR" dirty="0"/>
          </a:p>
        </p:txBody>
      </p:sp>
      <p:sp>
        <p:nvSpPr>
          <p:cNvPr id="6" name="Espaço Reservado para Conteúdo 5"/>
          <p:cNvSpPr>
            <a:spLocks noGrp="1"/>
          </p:cNvSpPr>
          <p:nvPr>
            <p:ph idx="1"/>
          </p:nvPr>
        </p:nvSpPr>
        <p:spPr/>
        <p:txBody>
          <a:bodyPr>
            <a:normAutofit/>
          </a:bodyPr>
          <a:lstStyle/>
          <a:p>
            <a:r>
              <a:rPr lang="pt-BR" dirty="0" smtClean="0"/>
              <a:t>Para exemplificar o resultado de cada etapa que compõe a definição do conceito de um jogo, será usado como exemplo um jogo derivado do Jogo da Velha chamado</a:t>
            </a:r>
            <a:br>
              <a:rPr lang="pt-BR" dirty="0" smtClean="0"/>
            </a:br>
            <a:r>
              <a:rPr lang="pt-BR" dirty="0" smtClean="0"/>
              <a:t>Cadeira da Velha.</a:t>
            </a:r>
            <a:endParaRPr lang="pt-BR" dirty="0"/>
          </a:p>
        </p:txBody>
      </p:sp>
    </p:spTree>
    <p:extLst>
      <p:ext uri="{BB962C8B-B14F-4D97-AF65-F5344CB8AC3E}">
        <p14:creationId xmlns:p14="http://schemas.microsoft.com/office/powerpoint/2010/main" val="593311015"/>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3841</TotalTime>
  <Words>2441</Words>
  <Application>Microsoft Office PowerPoint</Application>
  <PresentationFormat>Widescreen</PresentationFormat>
  <Paragraphs>337</Paragraphs>
  <Slides>54</Slides>
  <Notes>54</Notes>
  <HiddenSlides>0</HiddenSlides>
  <MMClips>1</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54</vt:i4>
      </vt:variant>
    </vt:vector>
  </HeadingPairs>
  <TitlesOfParts>
    <vt:vector size="58" baseType="lpstr">
      <vt:lpstr>Arial</vt:lpstr>
      <vt:lpstr>Calibri</vt:lpstr>
      <vt:lpstr>Helvetica</vt:lpstr>
      <vt:lpstr>Tema do Office</vt:lpstr>
      <vt:lpstr>Produção de Jogos Digitais</vt:lpstr>
      <vt:lpstr>Engenharia de Software</vt:lpstr>
      <vt:lpstr>Produção de Jogos</vt:lpstr>
      <vt:lpstr>Produção de Jogos</vt:lpstr>
      <vt:lpstr>Ciclo de Produção</vt:lpstr>
      <vt:lpstr>Ciclo de Produção</vt:lpstr>
      <vt:lpstr>Ciclo de Produção: Pré-produção</vt:lpstr>
      <vt:lpstr>Conceito do Jogo</vt:lpstr>
      <vt:lpstr>Jogo Exemplo</vt:lpstr>
      <vt:lpstr>Conceito do Jogo</vt:lpstr>
      <vt:lpstr>Brainstorm</vt:lpstr>
      <vt:lpstr>Brainstorm: Cadeira da Velha</vt:lpstr>
      <vt:lpstr>Conceito Inicial</vt:lpstr>
      <vt:lpstr>Conceito Inicial: Cadeira da Velha</vt:lpstr>
      <vt:lpstr>Conceito Inicial: Gênero</vt:lpstr>
      <vt:lpstr>Conceito Inicial: Plataforma</vt:lpstr>
      <vt:lpstr>Conceito Inicial: Cadeira da Velha</vt:lpstr>
      <vt:lpstr>Análise SWOT</vt:lpstr>
      <vt:lpstr>Análise SWOT</vt:lpstr>
      <vt:lpstr>Análise SWOT: Pontos Fortes</vt:lpstr>
      <vt:lpstr>Análise SWOT: Pontos Fracos</vt:lpstr>
      <vt:lpstr>Análise SWOT: Oportunidades</vt:lpstr>
      <vt:lpstr>Análise SWOT: Ameaças</vt:lpstr>
      <vt:lpstr>Análise SWOT: Cadeira da Velha</vt:lpstr>
      <vt:lpstr>Análise Competitiva</vt:lpstr>
      <vt:lpstr>Aprovação do Conceito Inicial</vt:lpstr>
      <vt:lpstr>Declaração da missão</vt:lpstr>
      <vt:lpstr>Declaração da missão: Cadeira da Velha</vt:lpstr>
      <vt:lpstr>Cenário do jogo</vt:lpstr>
      <vt:lpstr>Cenário do jogo: Cadeira da Velha</vt:lpstr>
      <vt:lpstr>Mecânica do jogo</vt:lpstr>
      <vt:lpstr>Mecânica do jogo: Cadeira da Velha</vt:lpstr>
      <vt:lpstr>Sinopse da História</vt:lpstr>
      <vt:lpstr>Sinopse da História: Cadeira da Velha</vt:lpstr>
      <vt:lpstr>Arte Conceitual</vt:lpstr>
      <vt:lpstr>Arte Conceitual</vt:lpstr>
      <vt:lpstr>Arte Conceitual</vt:lpstr>
      <vt:lpstr>Arte Conceitual</vt:lpstr>
      <vt:lpstr>Arte Conceitual</vt:lpstr>
      <vt:lpstr>Arte Conceitual</vt:lpstr>
      <vt:lpstr>Arte Conceitual</vt:lpstr>
      <vt:lpstr>Arte Conceitual</vt:lpstr>
      <vt:lpstr>Arte Conceitual</vt:lpstr>
      <vt:lpstr>Elementos de Áudio</vt:lpstr>
      <vt:lpstr>Prototipagem</vt:lpstr>
      <vt:lpstr>Prototipagem</vt:lpstr>
      <vt:lpstr>Prototipagem</vt:lpstr>
      <vt:lpstr>Análise de Risco</vt:lpstr>
      <vt:lpstr>Análise de Risco</vt:lpstr>
      <vt:lpstr>Análise de Risco</vt:lpstr>
      <vt:lpstr>Venda da ideia</vt:lpstr>
      <vt:lpstr>Lançamento do projeto</vt:lpstr>
      <vt:lpstr>Descrição da Fase de Conceituação</vt:lpstr>
      <vt:lpstr>Referências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Administrador</cp:lastModifiedBy>
  <cp:revision>327</cp:revision>
  <dcterms:created xsi:type="dcterms:W3CDTF">2017-01-10T17:35:04Z</dcterms:created>
  <dcterms:modified xsi:type="dcterms:W3CDTF">2018-11-09T00:04:00Z</dcterms:modified>
</cp:coreProperties>
</file>

<file path=docProps/thumbnail.jpeg>
</file>